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0" r:id="rId3"/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y="5143500" cx="9144000"/>
  <p:notesSz cx="6858000" cy="9144000"/>
  <p:embeddedFontLst>
    <p:embeddedFont>
      <p:font typeface="Century Gothic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font" Target="fonts/CenturyGothic-regular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CenturyGothic-italic.fntdata"/><Relationship Id="rId50" Type="http://schemas.openxmlformats.org/officeDocument/2006/relationships/font" Target="fonts/CenturyGothic-bold.fntdata"/><Relationship Id="rId52" Type="http://schemas.openxmlformats.org/officeDocument/2006/relationships/font" Target="fonts/CenturyGothic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Shape 32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Shape 33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Shape 34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190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Two factors are primarily responsible for the need for a granular market approach: different growth rates and different speeds of trend adoption.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rIns="91325" wrap="square" tIns="45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378" name="Shape 378"/>
          <p:cNvSpPr/>
          <p:nvPr>
            <p:ph idx="2" type="sldImg"/>
          </p:nvPr>
        </p:nvSpPr>
        <p:spPr>
          <a:xfrm>
            <a:off x="397565" y="685488"/>
            <a:ext cx="606286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rIns="91325" wrap="square" tIns="456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WT Strategies: Minimize weaknesses and Avoid Threats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2030 60% carried by classical products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Supplier: high in battery; </a:t>
            </a:r>
          </a:p>
        </p:txBody>
      </p:sp>
      <p:sp>
        <p:nvSpPr>
          <p:cNvPr id="408" name="Shape 40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Shape 42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Shape 43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Shape 45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Shape 48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Shape 50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latest technology would make the significant difference in robo-taxi. It will offer service for both of passengers or goods. According to the different ownership, the operation method would go to various ways. </a:t>
            </a:r>
          </a:p>
        </p:txBody>
      </p:sp>
      <p:sp>
        <p:nvSpPr>
          <p:cNvPr id="519" name="Shape 519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Shape 53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190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huge undertakings in a rapidly changing environment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Shape 55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spcBef>
                <a:spcPts val="0"/>
              </a:spcBef>
              <a:buSzPct val="91666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TCO: total cost of ownership</a:t>
            </a:r>
          </a:p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service-based, pay-per-mile business model and away from the classic product-centered pay-per-car approach.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Shape 56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Shape 57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Shape 595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Shape 277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Shape 612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9" name="Shape 6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Shape 620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3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eld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ield.png" id="52" name="Shape 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27063" y="877599"/>
            <a:ext cx="3893791" cy="426483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/>
          <p:nvPr>
            <p:ph idx="1" type="body"/>
          </p:nvPr>
        </p:nvSpPr>
        <p:spPr>
          <a:xfrm>
            <a:off x="123826" y="2651152"/>
            <a:ext cx="3828116" cy="9035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3" type="body"/>
          </p:nvPr>
        </p:nvSpPr>
        <p:spPr>
          <a:xfrm>
            <a:off x="115889" y="3673928"/>
            <a:ext cx="3845138" cy="94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56" name="Shape 56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57" name="Shape 57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Shape 58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" name="Shape 59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Shape 60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61" name="Shape 61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Shape 62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top-logo.png" id="63" name="Shape 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4762"/>
            <a:ext cx="1722387" cy="97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evens Seal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6187" y="0"/>
            <a:ext cx="4018359" cy="513527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>
            <p:ph idx="1" type="body"/>
          </p:nvPr>
        </p:nvSpPr>
        <p:spPr>
          <a:xfrm>
            <a:off x="115889" y="3673928"/>
            <a:ext cx="5008936" cy="94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123825" y="2651152"/>
            <a:ext cx="4993528" cy="9035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3" type="body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69" name="Shape 69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70" name="Shape 70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Shape 71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066" y="-11206"/>
            <a:ext cx="1733488" cy="989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Shape 73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74" name="Shape 74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" name="Shape 75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6" name="Shape 76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evens Cloc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6187" y="0"/>
            <a:ext cx="4018359" cy="513527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>
            <p:ph idx="1" type="body"/>
          </p:nvPr>
        </p:nvSpPr>
        <p:spPr>
          <a:xfrm>
            <a:off x="123825" y="2651152"/>
            <a:ext cx="4993528" cy="9035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3" type="body"/>
          </p:nvPr>
        </p:nvSpPr>
        <p:spPr>
          <a:xfrm>
            <a:off x="115889" y="3673928"/>
            <a:ext cx="5008936" cy="94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82" name="Shape 82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83" name="Shape 83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Shape 84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5" name="Shape 85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87" name="Shape 87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Shape 88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top-logo.png" id="89" name="Shape 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4762"/>
            <a:ext cx="1722387" cy="97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evens Fountai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6187" y="0"/>
            <a:ext cx="4018359" cy="513527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>
            <p:ph idx="1" type="body"/>
          </p:nvPr>
        </p:nvSpPr>
        <p:spPr>
          <a:xfrm>
            <a:off x="123825" y="2651152"/>
            <a:ext cx="4993528" cy="9035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3" type="body"/>
          </p:nvPr>
        </p:nvSpPr>
        <p:spPr>
          <a:xfrm>
            <a:off x="115889" y="3673928"/>
            <a:ext cx="5008936" cy="94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95" name="Shape 95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96" name="Shape 96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" name="Shape 97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8" name="Shape 98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Shape 99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100" name="Shape 100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Shape 101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top-logo.png" id="102" name="Shape 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4762"/>
            <a:ext cx="1722387" cy="97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orchbear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6187" y="0"/>
            <a:ext cx="4018359" cy="513527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idx="1" type="body"/>
          </p:nvPr>
        </p:nvSpPr>
        <p:spPr>
          <a:xfrm>
            <a:off x="123825" y="2651152"/>
            <a:ext cx="4993528" cy="9035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2" type="body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3" type="body"/>
          </p:nvPr>
        </p:nvSpPr>
        <p:spPr>
          <a:xfrm>
            <a:off x="115889" y="3673928"/>
            <a:ext cx="5008936" cy="94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08" name="Shape 108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109" name="Shape 109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" name="Shape 110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1" name="Shape 1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Shape 112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113" name="Shape 113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Shape 114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top-logo.png" id="115" name="Shape 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4762"/>
            <a:ext cx="1722387" cy="97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udents with NYC skylin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6187" y="0"/>
            <a:ext cx="4018359" cy="5135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>
            <p:ph idx="1" type="body"/>
          </p:nvPr>
        </p:nvSpPr>
        <p:spPr>
          <a:xfrm>
            <a:off x="115889" y="3673928"/>
            <a:ext cx="5008936" cy="94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123825" y="2651152"/>
            <a:ext cx="4993528" cy="9035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3" type="body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21" name="Shape 121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122" name="Shape 122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Shape 123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4" name="Shape 124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Shape 125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126" name="Shape 126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Shape 127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top-logo.png" id="128" name="Shape 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4762"/>
            <a:ext cx="1722387" cy="97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dwin A Stevens Hall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6187" y="0"/>
            <a:ext cx="4018359" cy="513527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>
            <p:ph idx="1" type="body"/>
          </p:nvPr>
        </p:nvSpPr>
        <p:spPr>
          <a:xfrm>
            <a:off x="123825" y="2651152"/>
            <a:ext cx="4993528" cy="9035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2" type="body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3" type="body"/>
          </p:nvPr>
        </p:nvSpPr>
        <p:spPr>
          <a:xfrm>
            <a:off x="115889" y="3673928"/>
            <a:ext cx="5008936" cy="94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34" name="Shape 134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135" name="Shape 135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Shape 136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7" name="Shape 13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Shape 138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139" name="Shape 139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Shape 140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top-logo.png" id="141" name="Shape 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4762"/>
            <a:ext cx="1722387" cy="97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mpus Aerial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6187" y="0"/>
            <a:ext cx="4018359" cy="513527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>
            <p:ph idx="1" type="body"/>
          </p:nvPr>
        </p:nvSpPr>
        <p:spPr>
          <a:xfrm>
            <a:off x="115889" y="3673928"/>
            <a:ext cx="5008936" cy="94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2" type="body"/>
          </p:nvPr>
        </p:nvSpPr>
        <p:spPr>
          <a:xfrm>
            <a:off x="123825" y="2651152"/>
            <a:ext cx="4993528" cy="9035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3" type="body"/>
          </p:nvPr>
        </p:nvSpPr>
        <p:spPr>
          <a:xfrm>
            <a:off x="123825" y="1294279"/>
            <a:ext cx="5000999" cy="12366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47" name="Shape 147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148" name="Shape 148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Shape 149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0" name="Shape 150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Shape 151"/>
          <p:cNvGrpSpPr/>
          <p:nvPr/>
        </p:nvGrpSpPr>
        <p:grpSpPr>
          <a:xfrm>
            <a:off x="0" y="9155"/>
            <a:ext cx="9144000" cy="418"/>
            <a:chOff x="0" y="12207"/>
            <a:chExt cx="9144000" cy="557"/>
          </a:xfrm>
        </p:grpSpPr>
        <p:cxnSp>
          <p:nvCxnSpPr>
            <p:cNvPr id="152" name="Shape 152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" name="Shape 153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top-logo.png" id="154" name="Shape 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4762"/>
            <a:ext cx="1722387" cy="97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628650" y="27384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46050" lvl="1" marL="742950" marR="0" rtl="0" algn="l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0" type="dt"/>
          </p:nvPr>
        </p:nvSpPr>
        <p:spPr>
          <a:xfrm>
            <a:off x="628650" y="476726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1" type="ftr"/>
          </p:nvPr>
        </p:nvSpPr>
        <p:spPr>
          <a:xfrm>
            <a:off x="3028950" y="476726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head w/ Bullets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227013" y="1282013"/>
            <a:ext cx="86916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84150" lvl="0" marL="28575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6850" lvl="1" marL="74295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2400" lvl="2" marL="11430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2250" lvl="3" marL="165735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65100" lvl="4" marL="20574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74" name="Shape 174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5" name="Shape 175"/>
          <p:cNvSpPr txBox="1"/>
          <p:nvPr>
            <p:ph idx="2" type="body"/>
          </p:nvPr>
        </p:nvSpPr>
        <p:spPr>
          <a:xfrm>
            <a:off x="227013" y="754577"/>
            <a:ext cx="8691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6050" lvl="1" marL="742950" marR="0" rtl="0" algn="l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540"/>
              </a:spcBef>
              <a:buClr>
                <a:schemeClr val="dk1"/>
              </a:buClr>
              <a:buFont typeface="Arial"/>
              <a:buChar char="■"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540"/>
              </a:spcBef>
              <a:buClr>
                <a:schemeClr val="dk1"/>
              </a:buClr>
              <a:buFont typeface="Arial"/>
              <a:buChar char="●"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540"/>
              </a:spcBef>
              <a:buClr>
                <a:schemeClr val="dk1"/>
              </a:buClr>
              <a:buFont typeface="Arial"/>
              <a:buChar char="○"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head w/ Bullets 2 col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1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227013" y="1282013"/>
            <a:ext cx="42420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84150" lvl="0" marL="28575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6850" lvl="1" marL="74295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2400" lvl="2" marL="11430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2250" lvl="3" marL="165735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65100" lvl="4" marL="20574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Shape 179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80" name="Shape 180"/>
          <p:cNvSpPr txBox="1"/>
          <p:nvPr>
            <p:ph idx="2" type="body"/>
          </p:nvPr>
        </p:nvSpPr>
        <p:spPr>
          <a:xfrm>
            <a:off x="227013" y="754577"/>
            <a:ext cx="8691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6050" lvl="1" marL="742950" marR="0" rtl="0" algn="l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540"/>
              </a:spcBef>
              <a:buClr>
                <a:schemeClr val="dk1"/>
              </a:buClr>
              <a:buFont typeface="Arial"/>
              <a:buChar char="■"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540"/>
              </a:spcBef>
              <a:buClr>
                <a:schemeClr val="dk1"/>
              </a:buClr>
              <a:buFont typeface="Arial"/>
              <a:buChar char="●"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540"/>
              </a:spcBef>
              <a:buClr>
                <a:schemeClr val="dk1"/>
              </a:buClr>
              <a:buFont typeface="Arial"/>
              <a:buChar char="○"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3" type="body"/>
          </p:nvPr>
        </p:nvSpPr>
        <p:spPr>
          <a:xfrm>
            <a:off x="4627391" y="1282013"/>
            <a:ext cx="42420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84150" lvl="0" marL="28575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6850" lvl="1" marL="74295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2400" lvl="2" marL="11430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2250" lvl="3" marL="165735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65100" lvl="4" marL="20574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head w/ No Bullet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227013" y="1282013"/>
            <a:ext cx="86916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○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○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Shape 184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85" name="Shape 185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1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86" name="Shape 186"/>
          <p:cNvSpPr txBox="1"/>
          <p:nvPr>
            <p:ph idx="2" type="body"/>
          </p:nvPr>
        </p:nvSpPr>
        <p:spPr>
          <a:xfrm>
            <a:off x="227013" y="754577"/>
            <a:ext cx="8691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6050" lvl="1" marL="742950" marR="0" rtl="0" algn="l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540"/>
              </a:spcBef>
              <a:buClr>
                <a:schemeClr val="dk1"/>
              </a:buClr>
              <a:buFont typeface="Arial"/>
              <a:buChar char="■"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540"/>
              </a:spcBef>
              <a:buClr>
                <a:schemeClr val="dk1"/>
              </a:buClr>
              <a:buFont typeface="Arial"/>
              <a:buChar char="●"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540"/>
              </a:spcBef>
              <a:buClr>
                <a:schemeClr val="dk1"/>
              </a:buClr>
              <a:buFont typeface="Arial"/>
              <a:buChar char="○"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head w/ No Bullets 2 col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1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227013" y="1282013"/>
            <a:ext cx="4214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○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○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1" name="Shape 191"/>
          <p:cNvSpPr txBox="1"/>
          <p:nvPr>
            <p:ph idx="2" type="body"/>
          </p:nvPr>
        </p:nvSpPr>
        <p:spPr>
          <a:xfrm>
            <a:off x="227013" y="754577"/>
            <a:ext cx="8691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6050" lvl="1" marL="742950" marR="0" rtl="0" algn="l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540"/>
              </a:spcBef>
              <a:buClr>
                <a:schemeClr val="dk1"/>
              </a:buClr>
              <a:buFont typeface="Arial"/>
              <a:buChar char="■"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540"/>
              </a:spcBef>
              <a:buClr>
                <a:schemeClr val="dk1"/>
              </a:buClr>
              <a:buFont typeface="Arial"/>
              <a:buChar char="●"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540"/>
              </a:spcBef>
              <a:buClr>
                <a:schemeClr val="dk1"/>
              </a:buClr>
              <a:buFont typeface="Arial"/>
              <a:buChar char="○"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3" type="body"/>
          </p:nvPr>
        </p:nvSpPr>
        <p:spPr>
          <a:xfrm>
            <a:off x="4620526" y="1282013"/>
            <a:ext cx="42696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○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○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with no Subhead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1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227013" y="834082"/>
            <a:ext cx="8691600" cy="3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○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○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Shape 196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with no Subhead 2 col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1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227013" y="834082"/>
            <a:ext cx="4248900" cy="3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○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○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Shape 200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01" name="Shape 201"/>
          <p:cNvSpPr txBox="1"/>
          <p:nvPr>
            <p:ph idx="2" type="body"/>
          </p:nvPr>
        </p:nvSpPr>
        <p:spPr>
          <a:xfrm>
            <a:off x="4661715" y="834082"/>
            <a:ext cx="4248900" cy="3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○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Font typeface="Arial"/>
              <a:buChar char="○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eld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ield.png" id="203" name="Shape 2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27063" y="877599"/>
            <a:ext cx="3893791" cy="426483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>
            <p:ph idx="1" type="body"/>
          </p:nvPr>
        </p:nvSpPr>
        <p:spPr>
          <a:xfrm>
            <a:off x="123826" y="2651152"/>
            <a:ext cx="3828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2" type="body"/>
          </p:nvPr>
        </p:nvSpPr>
        <p:spPr>
          <a:xfrm>
            <a:off x="123825" y="1294279"/>
            <a:ext cx="50010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3" type="body"/>
          </p:nvPr>
        </p:nvSpPr>
        <p:spPr>
          <a:xfrm>
            <a:off x="115889" y="3673928"/>
            <a:ext cx="38451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07" name="Shape 207"/>
          <p:cNvGrpSpPr/>
          <p:nvPr/>
        </p:nvGrpSpPr>
        <p:grpSpPr>
          <a:xfrm>
            <a:off x="-48" y="4814516"/>
            <a:ext cx="9144048" cy="329074"/>
            <a:chOff x="-48" y="4172975"/>
            <a:chExt cx="9144048" cy="438765"/>
          </a:xfrm>
        </p:grpSpPr>
        <p:cxnSp>
          <p:nvCxnSpPr>
            <p:cNvPr id="208" name="Shape 208"/>
            <p:cNvCxnSpPr/>
            <p:nvPr/>
          </p:nvCxnSpPr>
          <p:spPr>
            <a:xfrm rot="10800000">
              <a:off x="-48" y="4172975"/>
              <a:ext cx="3045000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" name="Shape 209"/>
            <p:cNvCxnSpPr/>
            <p:nvPr/>
          </p:nvCxnSpPr>
          <p:spPr>
            <a:xfrm rot="10800000">
              <a:off x="3045000" y="4173532"/>
              <a:ext cx="6099000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0" name="Shape 210"/>
            <p:cNvSpPr/>
            <p:nvPr/>
          </p:nvSpPr>
          <p:spPr>
            <a:xfrm>
              <a:off x="0" y="4200140"/>
              <a:ext cx="9144000" cy="411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Shape 211"/>
          <p:cNvGrpSpPr/>
          <p:nvPr/>
        </p:nvGrpSpPr>
        <p:grpSpPr>
          <a:xfrm>
            <a:off x="-48" y="9155"/>
            <a:ext cx="9144048" cy="418"/>
            <a:chOff x="-48" y="12207"/>
            <a:chExt cx="9144048" cy="557"/>
          </a:xfrm>
        </p:grpSpPr>
        <p:cxnSp>
          <p:nvCxnSpPr>
            <p:cNvPr id="212" name="Shape 212"/>
            <p:cNvCxnSpPr/>
            <p:nvPr/>
          </p:nvCxnSpPr>
          <p:spPr>
            <a:xfrm rot="10800000">
              <a:off x="-48" y="12207"/>
              <a:ext cx="3045000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Shape 213"/>
            <p:cNvCxnSpPr/>
            <p:nvPr/>
          </p:nvCxnSpPr>
          <p:spPr>
            <a:xfrm rot="10800000">
              <a:off x="3045000" y="12764"/>
              <a:ext cx="6099000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top-logo.png" id="214" name="Shape 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4762"/>
            <a:ext cx="1722388" cy="97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udents with NYC skyline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115889" y="3673928"/>
            <a:ext cx="50088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2" type="body"/>
          </p:nvPr>
        </p:nvSpPr>
        <p:spPr>
          <a:xfrm>
            <a:off x="123825" y="2651152"/>
            <a:ext cx="49935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○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3" type="body"/>
          </p:nvPr>
        </p:nvSpPr>
        <p:spPr>
          <a:xfrm>
            <a:off x="123825" y="1294279"/>
            <a:ext cx="50010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19" name="Shape 219"/>
          <p:cNvGrpSpPr/>
          <p:nvPr/>
        </p:nvGrpSpPr>
        <p:grpSpPr>
          <a:xfrm>
            <a:off x="-48" y="4814516"/>
            <a:ext cx="9144048" cy="329074"/>
            <a:chOff x="-48" y="4172975"/>
            <a:chExt cx="9144048" cy="438765"/>
          </a:xfrm>
        </p:grpSpPr>
        <p:cxnSp>
          <p:nvCxnSpPr>
            <p:cNvPr id="220" name="Shape 220"/>
            <p:cNvCxnSpPr/>
            <p:nvPr/>
          </p:nvCxnSpPr>
          <p:spPr>
            <a:xfrm rot="10800000">
              <a:off x="-48" y="4172975"/>
              <a:ext cx="3045000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" name="Shape 221"/>
            <p:cNvCxnSpPr/>
            <p:nvPr/>
          </p:nvCxnSpPr>
          <p:spPr>
            <a:xfrm rot="10800000">
              <a:off x="3045000" y="4173532"/>
              <a:ext cx="6099000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2" name="Shape 222"/>
            <p:cNvSpPr/>
            <p:nvPr/>
          </p:nvSpPr>
          <p:spPr>
            <a:xfrm>
              <a:off x="0" y="4200140"/>
              <a:ext cx="9144000" cy="411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" name="Shape 223"/>
          <p:cNvGrpSpPr/>
          <p:nvPr/>
        </p:nvGrpSpPr>
        <p:grpSpPr>
          <a:xfrm>
            <a:off x="-48" y="9155"/>
            <a:ext cx="9144048" cy="418"/>
            <a:chOff x="-48" y="12207"/>
            <a:chExt cx="9144048" cy="557"/>
          </a:xfrm>
        </p:grpSpPr>
        <p:cxnSp>
          <p:nvCxnSpPr>
            <p:cNvPr id="224" name="Shape 224"/>
            <p:cNvCxnSpPr/>
            <p:nvPr/>
          </p:nvCxnSpPr>
          <p:spPr>
            <a:xfrm rot="10800000">
              <a:off x="-48" y="12207"/>
              <a:ext cx="3045000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Shape 225"/>
            <p:cNvCxnSpPr/>
            <p:nvPr/>
          </p:nvCxnSpPr>
          <p:spPr>
            <a:xfrm rot="10800000">
              <a:off x="3045000" y="12764"/>
              <a:ext cx="6099000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26" name="Shape 2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72400" y="748383"/>
            <a:ext cx="3471600" cy="4043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p-logo.png" id="227" name="Shape 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5" y="-4762"/>
            <a:ext cx="1722388" cy="97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losing Slid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Shape 231"/>
          <p:cNvGrpSpPr/>
          <p:nvPr/>
        </p:nvGrpSpPr>
        <p:grpSpPr>
          <a:xfrm>
            <a:off x="0" y="3933833"/>
            <a:ext cx="9144048" cy="1209724"/>
            <a:chOff x="-1276426" y="5245111"/>
            <a:chExt cx="9144048" cy="1612965"/>
          </a:xfrm>
        </p:grpSpPr>
        <p:cxnSp>
          <p:nvCxnSpPr>
            <p:cNvPr id="232" name="Shape 232"/>
            <p:cNvCxnSpPr/>
            <p:nvPr/>
          </p:nvCxnSpPr>
          <p:spPr>
            <a:xfrm>
              <a:off x="4822622" y="5245111"/>
              <a:ext cx="3045000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Shape 233"/>
            <p:cNvCxnSpPr/>
            <p:nvPr/>
          </p:nvCxnSpPr>
          <p:spPr>
            <a:xfrm>
              <a:off x="-1276426" y="5245668"/>
              <a:ext cx="6099000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4" name="Shape 234"/>
            <p:cNvSpPr/>
            <p:nvPr/>
          </p:nvSpPr>
          <p:spPr>
            <a:xfrm>
              <a:off x="-1276426" y="5272276"/>
              <a:ext cx="9144000" cy="158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Shape 235"/>
          <p:cNvSpPr txBox="1"/>
          <p:nvPr>
            <p:ph idx="1" type="subTitle"/>
          </p:nvPr>
        </p:nvSpPr>
        <p:spPr>
          <a:xfrm>
            <a:off x="1371600" y="3930704"/>
            <a:ext cx="64008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20000"/>
              </a:lnSpc>
              <a:spcBef>
                <a:spcPts val="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tevens-Secondary-PMSColor-R.png" id="236" name="Shape 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05428" y="508803"/>
            <a:ext cx="2650116" cy="226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3197996"/>
            <a:ext cx="1805178" cy="275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0" type="dt"/>
          </p:nvPr>
        </p:nvSpPr>
        <p:spPr>
          <a:xfrm>
            <a:off x="457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40" name="Shape 240"/>
          <p:cNvSpPr txBox="1"/>
          <p:nvPr>
            <p:ph idx="11" type="ftr"/>
          </p:nvPr>
        </p:nvSpPr>
        <p:spPr>
          <a:xfrm>
            <a:off x="3124200" y="4683919"/>
            <a:ext cx="2895600" cy="357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2" type="sldNum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image" Target="../media/image1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Shape 156"/>
          <p:cNvCxnSpPr/>
          <p:nvPr/>
        </p:nvCxnSpPr>
        <p:spPr>
          <a:xfrm>
            <a:off x="6099048" y="4814516"/>
            <a:ext cx="3045000" cy="0"/>
          </a:xfrm>
          <a:prstGeom prst="straightConnector1">
            <a:avLst/>
          </a:prstGeom>
          <a:noFill/>
          <a:ln cap="flat" cmpd="sng" w="50800">
            <a:solidFill>
              <a:srgbClr val="DF70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Shape 157"/>
          <p:cNvCxnSpPr/>
          <p:nvPr/>
        </p:nvCxnSpPr>
        <p:spPr>
          <a:xfrm>
            <a:off x="0" y="4814934"/>
            <a:ext cx="6099000" cy="0"/>
          </a:xfrm>
          <a:prstGeom prst="straightConnector1">
            <a:avLst/>
          </a:prstGeom>
          <a:noFill/>
          <a:ln cap="flat" cmpd="sng" w="50800">
            <a:solidFill>
              <a:srgbClr val="0F78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Shape 158"/>
          <p:cNvSpPr/>
          <p:nvPr/>
        </p:nvSpPr>
        <p:spPr>
          <a:xfrm>
            <a:off x="0" y="4834890"/>
            <a:ext cx="9144000" cy="308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391150" y="4938713"/>
            <a:ext cx="2819872" cy="9509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161" name="Shape 161"/>
          <p:cNvGrpSpPr/>
          <p:nvPr/>
        </p:nvGrpSpPr>
        <p:grpSpPr>
          <a:xfrm>
            <a:off x="0" y="0"/>
            <a:ext cx="9144048" cy="692674"/>
            <a:chOff x="0" y="0"/>
            <a:chExt cx="9144048" cy="923565"/>
          </a:xfrm>
        </p:grpSpPr>
        <p:cxnSp>
          <p:nvCxnSpPr>
            <p:cNvPr id="162" name="Shape 162"/>
            <p:cNvCxnSpPr/>
            <p:nvPr/>
          </p:nvCxnSpPr>
          <p:spPr>
            <a:xfrm>
              <a:off x="6099048" y="26122"/>
              <a:ext cx="3045000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Shape 163"/>
            <p:cNvCxnSpPr/>
            <p:nvPr/>
          </p:nvCxnSpPr>
          <p:spPr>
            <a:xfrm>
              <a:off x="0" y="26679"/>
              <a:ext cx="6099000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64" name="Shape 164"/>
            <p:cNvPicPr preferRelativeResize="0"/>
            <p:nvPr/>
          </p:nvPicPr>
          <p:blipFill rotWithShape="1">
            <a:blip r:embed="rId2">
              <a:alphaModFix/>
            </a:blip>
            <a:srcRect b="0" l="0" r="68664" t="13020"/>
            <a:stretch/>
          </p:blipFill>
          <p:spPr>
            <a:xfrm>
              <a:off x="8323018" y="0"/>
              <a:ext cx="585830" cy="92356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Shape 243"/>
          <p:cNvGrpSpPr/>
          <p:nvPr/>
        </p:nvGrpSpPr>
        <p:grpSpPr>
          <a:xfrm>
            <a:off x="0" y="4814516"/>
            <a:ext cx="9144000" cy="328984"/>
            <a:chOff x="0" y="4172975"/>
            <a:chExt cx="9144000" cy="438645"/>
          </a:xfrm>
        </p:grpSpPr>
        <p:cxnSp>
          <p:nvCxnSpPr>
            <p:cNvPr id="244" name="Shape 244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DF702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" name="Shape 245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0F78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6" name="Shape 246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7" name="Shape 24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391150" y="4938713"/>
            <a:ext cx="2819873" cy="9509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>
            <p:ph idx="12" type="sldNum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249" name="Shape 249"/>
          <p:cNvGrpSpPr/>
          <p:nvPr/>
        </p:nvGrpSpPr>
        <p:grpSpPr>
          <a:xfrm>
            <a:off x="0" y="0"/>
            <a:ext cx="9144000" cy="692673"/>
            <a:chOff x="0" y="2593782"/>
            <a:chExt cx="9144000" cy="923564"/>
          </a:xfrm>
        </p:grpSpPr>
        <p:cxnSp>
          <p:nvCxnSpPr>
            <p:cNvPr id="250" name="Shape 250"/>
            <p:cNvCxnSpPr/>
            <p:nvPr/>
          </p:nvCxnSpPr>
          <p:spPr>
            <a:xfrm>
              <a:off x="6099048" y="2619904"/>
              <a:ext cx="3044952" cy="0"/>
            </a:xfrm>
            <a:prstGeom prst="straightConnector1">
              <a:avLst/>
            </a:prstGeom>
            <a:noFill/>
            <a:ln cap="flat" cmpd="sng" w="50800">
              <a:solidFill>
                <a:srgbClr val="A5A5A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Shape 251"/>
            <p:cNvCxnSpPr/>
            <p:nvPr/>
          </p:nvCxnSpPr>
          <p:spPr>
            <a:xfrm>
              <a:off x="0" y="2620461"/>
              <a:ext cx="6099048" cy="0"/>
            </a:xfrm>
            <a:prstGeom prst="straightConnector1">
              <a:avLst/>
            </a:prstGeom>
            <a:noFill/>
            <a:ln cap="flat" cmpd="sng" w="50800">
              <a:solidFill>
                <a:srgbClr val="90152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52" name="Shape 252"/>
            <p:cNvPicPr preferRelativeResize="0"/>
            <p:nvPr/>
          </p:nvPicPr>
          <p:blipFill rotWithShape="1">
            <a:blip r:embed="rId2">
              <a:alphaModFix/>
            </a:blip>
            <a:srcRect b="0" l="0" r="68665" t="13018"/>
            <a:stretch/>
          </p:blipFill>
          <p:spPr>
            <a:xfrm>
              <a:off x="8323018" y="2593782"/>
              <a:ext cx="585830" cy="9235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youtube.com/watch?v=OKJK3_XIGD4" TargetMode="External"/><Relationship Id="rId4" Type="http://schemas.openxmlformats.org/officeDocument/2006/relationships/image" Target="../media/image2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124401" y="1869627"/>
            <a:ext cx="3828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 760-B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Strategy</a:t>
            </a:r>
          </a:p>
        </p:txBody>
      </p:sp>
      <p:sp>
        <p:nvSpPr>
          <p:cNvPr id="260" name="Shape 260"/>
          <p:cNvSpPr txBox="1"/>
          <p:nvPr>
            <p:ph idx="2" type="body"/>
          </p:nvPr>
        </p:nvSpPr>
        <p:spPr>
          <a:xfrm>
            <a:off x="92700" y="1122100"/>
            <a:ext cx="91440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AUTOMOTIVE REVOLUTION IS SPEEDING UP</a:t>
            </a:r>
          </a:p>
        </p:txBody>
      </p:sp>
      <p:sp>
        <p:nvSpPr>
          <p:cNvPr id="261" name="Shape 261"/>
          <p:cNvSpPr txBox="1"/>
          <p:nvPr>
            <p:ph idx="3" type="body"/>
          </p:nvPr>
        </p:nvSpPr>
        <p:spPr>
          <a:xfrm>
            <a:off x="124389" y="2773226"/>
            <a:ext cx="3845100" cy="11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Akshay Mulay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Xiting Wang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Wenpei Wang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Balaji Katakam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Swapnil Panchal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Jiancheng Zhao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Jianjie Gao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2" type="sldNum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107" y="219640"/>
            <a:ext cx="3694037" cy="446213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6917625" y="162775"/>
            <a:ext cx="191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Xiting Wang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4776075" y="942250"/>
            <a:ext cx="35832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b="1" lang="en"/>
              <a:t>The </a:t>
            </a:r>
            <a:r>
              <a:rPr b="1" lang="en"/>
              <a:t>potential growth of disruptive technologies compare with traditional source.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Shared mobility has the largest average revenue increase, so we could see that the growth of disruptive technology is more likely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We could see that the variance in 	revenue growth is also the disruptive technologies have more potential growth	 	 		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Shape 3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000" y="918525"/>
            <a:ext cx="5447600" cy="34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/>
          <p:nvPr/>
        </p:nvSpPr>
        <p:spPr>
          <a:xfrm>
            <a:off x="6891750" y="394750"/>
            <a:ext cx="1346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Wenpei Wang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5786600" y="975000"/>
            <a:ext cx="3278400" cy="3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Requirements for reaching new business model: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 Perfect vehicle connectivity and commercial introduction.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Widespread uses for smartphones.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Mature technologies for electrified powertrains to achieve profits. </a:t>
            </a:r>
          </a:p>
        </p:txBody>
      </p:sp>
      <p:sp>
        <p:nvSpPr>
          <p:cNvPr id="334" name="Shape 334"/>
          <p:cNvSpPr txBox="1"/>
          <p:nvPr>
            <p:ph type="title"/>
          </p:nvPr>
        </p:nvSpPr>
        <p:spPr>
          <a:xfrm>
            <a:off x="586275" y="231448"/>
            <a:ext cx="5991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Focus on new business 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716" y="100328"/>
            <a:ext cx="3452300" cy="46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7739625" y="1736113"/>
            <a:ext cx="1339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Wenpei Wang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4053650" y="2286700"/>
            <a:ext cx="4763700" cy="19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Pay attentions on clients service. 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>
                <a:solidFill>
                  <a:schemeClr val="dk1"/>
                </a:solidFill>
              </a:rPr>
              <a:t>Two factors are primarily responsible for the need for a granular market approach: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Different growth rates.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Different speeds of trend adoption.</a:t>
            </a:r>
          </a:p>
        </p:txBody>
      </p:sp>
      <p:sp>
        <p:nvSpPr>
          <p:cNvPr id="343" name="Shape 343"/>
          <p:cNvSpPr txBox="1"/>
          <p:nvPr>
            <p:ph type="title"/>
          </p:nvPr>
        </p:nvSpPr>
        <p:spPr>
          <a:xfrm>
            <a:off x="3928125" y="662375"/>
            <a:ext cx="5150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Developing more granular market perspectives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675" y="151175"/>
            <a:ext cx="4449301" cy="44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7183275" y="916925"/>
            <a:ext cx="17913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Jiancheng Zhao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6816175" y="1721475"/>
            <a:ext cx="18957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 txBox="1"/>
          <p:nvPr/>
        </p:nvSpPr>
        <p:spPr>
          <a:xfrm>
            <a:off x="5050500" y="1663950"/>
            <a:ext cx="3801300" cy="27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Consumer-centric new landscape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Broader than traditional industry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>
                <a:solidFill>
                  <a:schemeClr val="dk1"/>
                </a:solidFill>
              </a:rPr>
              <a:t>More participants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>
                <a:solidFill>
                  <a:schemeClr val="dk1"/>
                </a:solidFill>
              </a:rPr>
              <a:t>Well-bedded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4957925" y="197050"/>
            <a:ext cx="35271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Landscape model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628650" y="27384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Future significance</a:t>
            </a:r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725714" y="1380105"/>
            <a:ext cx="7717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Advantages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spcBef>
                <a:spcPts val="0"/>
              </a:spcBef>
              <a:buFont typeface="Arial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Players can involve in multiple technologies </a:t>
            </a:r>
          </a:p>
          <a:p>
            <a:pPr indent="-228600" lvl="0" marL="457200" marR="0" rtl="0" algn="l">
              <a:spcBef>
                <a:spcPts val="0"/>
              </a:spcBef>
              <a:buFont typeface="Arial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Can deliver value to the customers better</a:t>
            </a:r>
          </a:p>
          <a:p>
            <a:pPr indent="-228600" lvl="0" marL="457200" marR="0" rtl="0" algn="l">
              <a:spcBef>
                <a:spcPts val="0"/>
              </a:spcBef>
              <a:buFont typeface="Arial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Each part of the industry can make direct contribution to the whole picture</a:t>
            </a:r>
          </a:p>
          <a:p>
            <a:pPr indent="-228600" lvl="0" marL="457200" marR="0" rtl="0" algn="l">
              <a:spcBef>
                <a:spcPts val="0"/>
              </a:spcBef>
              <a:buFont typeface="Arial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Broader audience → more sales</a:t>
            </a:r>
          </a:p>
          <a:p>
            <a:pPr indent="-228600" lvl="0" marL="457200" marR="0" rtl="0" algn="l">
              <a:spcBef>
                <a:spcPts val="0"/>
              </a:spcBef>
              <a:buFont typeface="Arial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Can be more focus on specific technologies → better deliver to the market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Shape 361"/>
          <p:cNvSpPr txBox="1"/>
          <p:nvPr/>
        </p:nvSpPr>
        <p:spPr>
          <a:xfrm>
            <a:off x="6572250" y="947850"/>
            <a:ext cx="17913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Jiancheng Zhao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68" name="Shape 368"/>
          <p:cNvSpPr txBox="1"/>
          <p:nvPr>
            <p:ph type="title"/>
          </p:nvPr>
        </p:nvSpPr>
        <p:spPr>
          <a:xfrm>
            <a:off x="227013" y="313765"/>
            <a:ext cx="730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SWOT Analysis</a:t>
            </a:r>
          </a:p>
        </p:txBody>
      </p:sp>
      <p:sp>
        <p:nvSpPr>
          <p:cNvPr id="369" name="Shape 369"/>
          <p:cNvSpPr/>
          <p:nvPr/>
        </p:nvSpPr>
        <p:spPr>
          <a:xfrm>
            <a:off x="4186517" y="2433250"/>
            <a:ext cx="23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370" name="Shape 370"/>
          <p:cNvSpPr/>
          <p:nvPr/>
        </p:nvSpPr>
        <p:spPr>
          <a:xfrm>
            <a:off x="4186517" y="2433250"/>
            <a:ext cx="237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371" name="Shape 371"/>
          <p:cNvSpPr/>
          <p:nvPr/>
        </p:nvSpPr>
        <p:spPr>
          <a:xfrm>
            <a:off x="841525" y="1087175"/>
            <a:ext cx="3345000" cy="1437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Strengths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/>
              <a:t>Disruptive technology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/>
              <a:t>Involve in multiple technologies</a:t>
            </a:r>
          </a:p>
          <a:p>
            <a:pPr indent="-285750" lvl="0" marL="285750" rtl="0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>
                <a:solidFill>
                  <a:schemeClr val="dk1"/>
                </a:solidFill>
              </a:rPr>
              <a:t>New business model</a:t>
            </a:r>
          </a:p>
        </p:txBody>
      </p:sp>
      <p:sp>
        <p:nvSpPr>
          <p:cNvPr id="372" name="Shape 372"/>
          <p:cNvSpPr/>
          <p:nvPr/>
        </p:nvSpPr>
        <p:spPr>
          <a:xfrm>
            <a:off x="4949450" y="1087175"/>
            <a:ext cx="3345000" cy="1437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38" scaled="0"/>
          </a:gradFill>
          <a:ln cap="flat" cmpd="sng" w="9525">
            <a:solidFill>
              <a:srgbClr val="BD4B48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Weakness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/>
              <a:t>Play more than one role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>
                <a:solidFill>
                  <a:schemeClr val="dk1"/>
                </a:solidFill>
              </a:rPr>
              <a:t>Capacity to deliver value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>
                <a:solidFill>
                  <a:schemeClr val="dk1"/>
                </a:solidFill>
              </a:rPr>
              <a:t>Mutually reinforcing trends</a:t>
            </a:r>
          </a:p>
        </p:txBody>
      </p:sp>
      <p:sp>
        <p:nvSpPr>
          <p:cNvPr id="373" name="Shape 373"/>
          <p:cNvSpPr/>
          <p:nvPr/>
        </p:nvSpPr>
        <p:spPr>
          <a:xfrm>
            <a:off x="841525" y="2896475"/>
            <a:ext cx="3345000" cy="1437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38" scaled="0"/>
          </a:gradFill>
          <a:ln cap="flat" cmpd="sng" w="9525">
            <a:solidFill>
              <a:srgbClr val="F5913F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Opportunities</a:t>
            </a:r>
          </a:p>
          <a:p>
            <a:pPr indent="-285750" lvl="0" marL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>
                <a:solidFill>
                  <a:schemeClr val="dk1"/>
                </a:solidFill>
              </a:rPr>
              <a:t>Granular market approach</a:t>
            </a:r>
          </a:p>
          <a:p>
            <a:pPr indent="-285750" lvl="0" marL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>
                <a:solidFill>
                  <a:schemeClr val="dk1"/>
                </a:solidFill>
              </a:rPr>
              <a:t>Increasing investments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>
                <a:solidFill>
                  <a:schemeClr val="dk1"/>
                </a:solidFill>
              </a:rPr>
              <a:t>Increasingly diverse playing field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>
                <a:solidFill>
                  <a:schemeClr val="dk1"/>
                </a:solidFill>
              </a:rPr>
              <a:t>Disruptive, technology-driven industry trends</a:t>
            </a:r>
          </a:p>
        </p:txBody>
      </p:sp>
      <p:sp>
        <p:nvSpPr>
          <p:cNvPr id="374" name="Shape 374"/>
          <p:cNvSpPr/>
          <p:nvPr/>
        </p:nvSpPr>
        <p:spPr>
          <a:xfrm>
            <a:off x="4976600" y="2896475"/>
            <a:ext cx="3345000" cy="1437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38" scaled="0"/>
          </a:gradFill>
          <a:ln cap="flat" cmpd="sng" w="9525">
            <a:solidFill>
              <a:srgbClr val="97B853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Threats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>
                <a:solidFill>
                  <a:schemeClr val="dk1"/>
                </a:solidFill>
              </a:rPr>
              <a:t>Traditional products and services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>
                <a:solidFill>
                  <a:schemeClr val="dk1"/>
                </a:solidFill>
              </a:rPr>
              <a:t>Unable to dominant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>
                <a:solidFill>
                  <a:schemeClr val="dk1"/>
                </a:solidFill>
              </a:rPr>
              <a:t>Technological and economic challenges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>
                <a:solidFill>
                  <a:schemeClr val="dk1"/>
                </a:solidFill>
              </a:rPr>
              <a:t>Transition for classic industry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7122000" y="617450"/>
            <a:ext cx="16935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Jianjie Gao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/>
        </p:nvSpPr>
        <p:spPr>
          <a:xfrm>
            <a:off x="2971800" y="228600"/>
            <a:ext cx="2667000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STRENGTHS – S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5867400" y="228600"/>
            <a:ext cx="32004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" sz="20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WEAKNESSES – W</a:t>
            </a:r>
          </a:p>
        </p:txBody>
      </p:sp>
      <p:cxnSp>
        <p:nvCxnSpPr>
          <p:cNvPr id="383" name="Shape 383"/>
          <p:cNvCxnSpPr/>
          <p:nvPr/>
        </p:nvCxnSpPr>
        <p:spPr>
          <a:xfrm>
            <a:off x="2819400" y="95250"/>
            <a:ext cx="20100" cy="4705800"/>
          </a:xfrm>
          <a:prstGeom prst="straightConnector1">
            <a:avLst/>
          </a:prstGeom>
          <a:noFill/>
          <a:ln cap="flat" cmpd="sng" w="12700">
            <a:solidFill>
              <a:srgbClr val="0000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Shape 384"/>
          <p:cNvCxnSpPr/>
          <p:nvPr/>
        </p:nvCxnSpPr>
        <p:spPr>
          <a:xfrm>
            <a:off x="5791200" y="95250"/>
            <a:ext cx="10500" cy="4714500"/>
          </a:xfrm>
          <a:prstGeom prst="straightConnector1">
            <a:avLst/>
          </a:prstGeom>
          <a:noFill/>
          <a:ln cap="flat" cmpd="sng" w="12700">
            <a:solidFill>
              <a:srgbClr val="0000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Shape 385"/>
          <p:cNvSpPr txBox="1"/>
          <p:nvPr/>
        </p:nvSpPr>
        <p:spPr>
          <a:xfrm>
            <a:off x="5943600" y="1885950"/>
            <a:ext cx="2590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6" name="Shape 386"/>
          <p:cNvCxnSpPr/>
          <p:nvPr/>
        </p:nvCxnSpPr>
        <p:spPr>
          <a:xfrm>
            <a:off x="-76200" y="1885950"/>
            <a:ext cx="8915400" cy="0"/>
          </a:xfrm>
          <a:prstGeom prst="straightConnector1">
            <a:avLst/>
          </a:prstGeom>
          <a:noFill/>
          <a:ln cap="flat" cmpd="sng" w="12700">
            <a:solidFill>
              <a:srgbClr val="0000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Shape 387"/>
          <p:cNvCxnSpPr/>
          <p:nvPr/>
        </p:nvCxnSpPr>
        <p:spPr>
          <a:xfrm>
            <a:off x="-76200" y="3486150"/>
            <a:ext cx="8915400" cy="0"/>
          </a:xfrm>
          <a:prstGeom prst="straightConnector1">
            <a:avLst/>
          </a:prstGeom>
          <a:noFill/>
          <a:ln cap="flat" cmpd="sng" w="12700">
            <a:solidFill>
              <a:srgbClr val="0000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Shape 388"/>
          <p:cNvSpPr txBox="1"/>
          <p:nvPr/>
        </p:nvSpPr>
        <p:spPr>
          <a:xfrm>
            <a:off x="184150" y="1866900"/>
            <a:ext cx="27432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" sz="20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OPPORTUNITIES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2971800" y="1885950"/>
            <a:ext cx="3048000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sz="20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STRATEGIES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5867400" y="1928813"/>
            <a:ext cx="3200400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" sz="20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lang="en" sz="20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00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STRATEGIES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2895600" y="3474244"/>
            <a:ext cx="3352800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sz="20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00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STRATEGIES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5867400" y="3449241"/>
            <a:ext cx="3048000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" sz="2000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lang="en" sz="20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00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STRATEGIES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152400" y="3474244"/>
            <a:ext cx="2667000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" sz="2000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THREATS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304800" y="342900"/>
            <a:ext cx="2209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Shape 395"/>
          <p:cNvSpPr txBox="1"/>
          <p:nvPr/>
        </p:nvSpPr>
        <p:spPr>
          <a:xfrm>
            <a:off x="2971800" y="688150"/>
            <a:ext cx="25407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96850" lvl="0" marL="285750" rtl="0">
              <a:spcBef>
                <a:spcPts val="0"/>
              </a:spcBef>
              <a:buClr>
                <a:schemeClr val="dk1"/>
              </a:buClr>
              <a:buChar char="•"/>
            </a:pPr>
            <a:r>
              <a:rPr lang="en">
                <a:solidFill>
                  <a:schemeClr val="dk1"/>
                </a:solidFill>
              </a:rPr>
              <a:t>Disruptive technology</a:t>
            </a:r>
          </a:p>
          <a:p>
            <a:pPr indent="-196850" lvl="0" marL="285750" rtl="0">
              <a:spcBef>
                <a:spcPts val="0"/>
              </a:spcBef>
              <a:buClr>
                <a:schemeClr val="dk1"/>
              </a:buClr>
              <a:buChar char="•"/>
            </a:pPr>
            <a:r>
              <a:rPr lang="en">
                <a:solidFill>
                  <a:schemeClr val="dk1"/>
                </a:solidFill>
              </a:rPr>
              <a:t>Involve in multiple technologies</a:t>
            </a:r>
          </a:p>
          <a:p>
            <a:pPr indent="-196850" lvl="0" marL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Char char="•"/>
            </a:pPr>
            <a:r>
              <a:rPr lang="en">
                <a:solidFill>
                  <a:schemeClr val="dk1"/>
                </a:solidFill>
              </a:rPr>
              <a:t>New business model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x="38100" y="2172900"/>
            <a:ext cx="2743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73050" lvl="0" marL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200">
                <a:solidFill>
                  <a:schemeClr val="dk1"/>
                </a:solidFill>
              </a:rPr>
              <a:t>Granular market approach</a:t>
            </a:r>
          </a:p>
          <a:p>
            <a:pPr indent="-273050" lvl="0" marL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200">
                <a:solidFill>
                  <a:schemeClr val="dk1"/>
                </a:solidFill>
              </a:rPr>
              <a:t>Increasing investments</a:t>
            </a:r>
          </a:p>
          <a:p>
            <a:pPr indent="-273050" lvl="0" marL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200">
                <a:solidFill>
                  <a:schemeClr val="dk1"/>
                </a:solidFill>
              </a:rPr>
              <a:t>Increasingly diverse playing field</a:t>
            </a:r>
          </a:p>
          <a:p>
            <a:pPr indent="-273050" lvl="0" marL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200">
                <a:solidFill>
                  <a:schemeClr val="dk1"/>
                </a:solidFill>
              </a:rPr>
              <a:t>Disruptive, technology-driven industry trends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2933700" y="2154963"/>
            <a:ext cx="2743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73050" lvl="0" marL="285750" rtl="0"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200">
                <a:solidFill>
                  <a:schemeClr val="dk1"/>
                </a:solidFill>
              </a:rPr>
              <a:t>Use disruptive tech to develop different business for various markets</a:t>
            </a:r>
          </a:p>
          <a:p>
            <a:pPr indent="-273050" lvl="0" marL="285750" rtl="0"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200">
                <a:solidFill>
                  <a:schemeClr val="dk1"/>
                </a:solidFill>
              </a:rPr>
              <a:t>Follow trend with different tech</a:t>
            </a:r>
          </a:p>
          <a:p>
            <a:pPr indent="-273050" lvl="0" marL="285750" rtl="0"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200">
                <a:solidFill>
                  <a:schemeClr val="dk1"/>
                </a:solidFill>
              </a:rPr>
              <a:t>Play significant role in each area</a:t>
            </a:r>
          </a:p>
          <a:p>
            <a:pPr lv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8" name="Shape 398"/>
          <p:cNvSpPr txBox="1"/>
          <p:nvPr/>
        </p:nvSpPr>
        <p:spPr>
          <a:xfrm>
            <a:off x="5943600" y="2228850"/>
            <a:ext cx="2971800" cy="759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73050" lvl="0" marL="285750" rtl="0"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200">
                <a:solidFill>
                  <a:schemeClr val="dk1"/>
                </a:solidFill>
              </a:rPr>
              <a:t>Differentiate value for various markets</a:t>
            </a:r>
          </a:p>
          <a:p>
            <a:pPr indent="-273050" lvl="0" marL="285750" rtl="0"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200">
                <a:solidFill>
                  <a:schemeClr val="dk1"/>
                </a:solidFill>
              </a:rPr>
              <a:t>Invest in necessary tech for further satisfy their customers’ anticipation</a:t>
            </a:r>
          </a:p>
          <a:p>
            <a:pPr indent="-273050" lvl="0" marL="285750" rtl="0"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200">
                <a:solidFill>
                  <a:schemeClr val="dk1"/>
                </a:solidFill>
              </a:rPr>
              <a:t>Participate in various aspects to promote integration</a:t>
            </a:r>
          </a:p>
          <a:p>
            <a:pPr lv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" name="Shape 399"/>
          <p:cNvSpPr txBox="1"/>
          <p:nvPr/>
        </p:nvSpPr>
        <p:spPr>
          <a:xfrm>
            <a:off x="5943600" y="628650"/>
            <a:ext cx="2971800" cy="1035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96850" lvl="0" marL="285750" rtl="0">
              <a:spcBef>
                <a:spcPts val="0"/>
              </a:spcBef>
              <a:buClr>
                <a:schemeClr val="dk1"/>
              </a:buClr>
              <a:buChar char="•"/>
            </a:pPr>
            <a:r>
              <a:rPr lang="en">
                <a:solidFill>
                  <a:schemeClr val="dk1"/>
                </a:solidFill>
              </a:rPr>
              <a:t>Play more than one role</a:t>
            </a:r>
          </a:p>
          <a:p>
            <a:pPr indent="-196850" lvl="0" marL="285750" rtl="0">
              <a:spcBef>
                <a:spcPts val="0"/>
              </a:spcBef>
              <a:buClr>
                <a:schemeClr val="dk1"/>
              </a:buClr>
              <a:buChar char="•"/>
            </a:pPr>
            <a:r>
              <a:rPr lang="en">
                <a:solidFill>
                  <a:schemeClr val="dk1"/>
                </a:solidFill>
              </a:rPr>
              <a:t>Capacity to deliver value</a:t>
            </a:r>
          </a:p>
          <a:p>
            <a:pPr indent="-196850" lvl="0" marL="285750" rtl="0">
              <a:spcBef>
                <a:spcPts val="0"/>
              </a:spcBef>
              <a:buClr>
                <a:schemeClr val="dk1"/>
              </a:buClr>
              <a:buChar char="•"/>
            </a:pPr>
            <a:r>
              <a:rPr lang="en">
                <a:solidFill>
                  <a:schemeClr val="dk1"/>
                </a:solidFill>
              </a:rPr>
              <a:t>Mutually reinforcing trends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0" y="3771900"/>
            <a:ext cx="2667000" cy="1035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0350" lvl="0" marL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000">
                <a:solidFill>
                  <a:schemeClr val="dk1"/>
                </a:solidFill>
              </a:rPr>
              <a:t>Traditional products and services</a:t>
            </a:r>
          </a:p>
          <a:p>
            <a:pPr indent="-260350" lvl="0" marL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000">
                <a:solidFill>
                  <a:schemeClr val="dk1"/>
                </a:solidFill>
              </a:rPr>
              <a:t>Unable to dominant</a:t>
            </a:r>
          </a:p>
          <a:p>
            <a:pPr indent="-260350" lvl="0" marL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000">
                <a:solidFill>
                  <a:schemeClr val="dk1"/>
                </a:solidFill>
              </a:rPr>
              <a:t>Technological and economic challenges</a:t>
            </a:r>
          </a:p>
          <a:p>
            <a:pPr indent="-260350" lvl="0" marL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000">
                <a:solidFill>
                  <a:schemeClr val="dk1"/>
                </a:solidFill>
              </a:rPr>
              <a:t>Transition for classic industry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2895600" y="3714750"/>
            <a:ext cx="2819400" cy="1312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73050" lvl="0" marL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200">
                <a:solidFill>
                  <a:schemeClr val="dk1"/>
                </a:solidFill>
              </a:rPr>
              <a:t>New techs on classical products</a:t>
            </a:r>
          </a:p>
          <a:p>
            <a:pPr indent="-273050" lvl="0" marL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200">
                <a:solidFill>
                  <a:schemeClr val="dk1"/>
                </a:solidFill>
              </a:rPr>
              <a:t>Develop advanced techs to avoid fall behind</a:t>
            </a:r>
          </a:p>
          <a:p>
            <a:pPr indent="-273050" lvl="0" marL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lang="en" sz="1200">
                <a:solidFill>
                  <a:schemeClr val="dk1"/>
                </a:solidFill>
              </a:rPr>
              <a:t>New business is a great oppotunity for transition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5943600" y="3829050"/>
            <a:ext cx="2971800" cy="1035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96850" lvl="0" marL="285750" rtl="0">
              <a:spcBef>
                <a:spcPts val="0"/>
              </a:spcBef>
              <a:buClr>
                <a:schemeClr val="dk1"/>
              </a:buClr>
              <a:buChar char="•"/>
            </a:pPr>
            <a:r>
              <a:rPr lang="en">
                <a:solidFill>
                  <a:schemeClr val="dk1"/>
                </a:solidFill>
              </a:rPr>
              <a:t>Avoid stick on old products</a:t>
            </a:r>
          </a:p>
          <a:p>
            <a:pPr indent="-196850" lvl="0" marL="285750" rtl="0">
              <a:spcBef>
                <a:spcPts val="0"/>
              </a:spcBef>
              <a:buClr>
                <a:schemeClr val="dk1"/>
              </a:buClr>
              <a:buChar char="•"/>
            </a:pPr>
            <a:r>
              <a:rPr lang="en">
                <a:solidFill>
                  <a:schemeClr val="dk1"/>
                </a:solidFill>
              </a:rPr>
              <a:t>Try to maximize impact</a:t>
            </a:r>
          </a:p>
          <a:p>
            <a:pPr indent="-196850" lvl="0" marL="285750" rtl="0">
              <a:spcBef>
                <a:spcPts val="0"/>
              </a:spcBef>
              <a:buClr>
                <a:schemeClr val="dk1"/>
              </a:buClr>
              <a:buChar char="•"/>
            </a:pPr>
            <a:r>
              <a:rPr lang="en">
                <a:solidFill>
                  <a:schemeClr val="dk1"/>
                </a:solidFill>
              </a:rPr>
              <a:t>Play multiple roles to gather higher impact</a:t>
            </a:r>
          </a:p>
        </p:txBody>
      </p:sp>
      <p:sp>
        <p:nvSpPr>
          <p:cNvPr id="403" name="Shape 403"/>
          <p:cNvSpPr txBox="1"/>
          <p:nvPr>
            <p:ph idx="12" type="sldNum"/>
          </p:nvPr>
        </p:nvSpPr>
        <p:spPr>
          <a:xfrm>
            <a:off x="6553200" y="4683919"/>
            <a:ext cx="2133600" cy="35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</a:p>
        </p:txBody>
      </p:sp>
      <p:sp>
        <p:nvSpPr>
          <p:cNvPr id="404" name="Shape 404"/>
          <p:cNvSpPr txBox="1"/>
          <p:nvPr>
            <p:ph type="title"/>
          </p:nvPr>
        </p:nvSpPr>
        <p:spPr>
          <a:xfrm>
            <a:off x="227032" y="313775"/>
            <a:ext cx="2287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SWOT Analysis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11" name="Shape 411"/>
          <p:cNvSpPr txBox="1"/>
          <p:nvPr>
            <p:ph type="title"/>
          </p:nvPr>
        </p:nvSpPr>
        <p:spPr>
          <a:xfrm>
            <a:off x="215088" y="229915"/>
            <a:ext cx="730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Porter’s </a:t>
            </a:r>
            <a:r>
              <a:rPr lang="en"/>
              <a:t>C</a:t>
            </a: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ompetitive </a:t>
            </a:r>
            <a:r>
              <a:rPr lang="en"/>
              <a:t>F</a:t>
            </a: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orces</a:t>
            </a:r>
          </a:p>
          <a:p>
            <a:pPr indent="45720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i="1" lang="en" sz="1800"/>
              <a:t>-View from classic automakers</a:t>
            </a:r>
            <a:b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  <p:sp>
        <p:nvSpPr>
          <p:cNvPr id="412" name="Shape 412"/>
          <p:cNvSpPr/>
          <p:nvPr/>
        </p:nvSpPr>
        <p:spPr>
          <a:xfrm>
            <a:off x="3454400" y="2000250"/>
            <a:ext cx="2070000" cy="876300"/>
          </a:xfrm>
          <a:prstGeom prst="ellipse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ORGANIZATION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sp>
        <p:nvSpPr>
          <p:cNvPr id="413" name="Shape 413"/>
          <p:cNvSpPr/>
          <p:nvPr/>
        </p:nvSpPr>
        <p:spPr>
          <a:xfrm>
            <a:off x="3454400" y="3314700"/>
            <a:ext cx="2070000" cy="876300"/>
          </a:xfrm>
          <a:prstGeom prst="ellipse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38" scaled="0"/>
          </a:gradFill>
          <a:ln cap="flat" cmpd="sng" w="9525">
            <a:solidFill>
              <a:srgbClr val="7C5F9F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5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5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5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05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Substitutes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AV &amp; xEVs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Shared mobility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sp>
        <p:nvSpPr>
          <p:cNvPr id="414" name="Shape 414"/>
          <p:cNvSpPr/>
          <p:nvPr/>
        </p:nvSpPr>
        <p:spPr>
          <a:xfrm>
            <a:off x="398200" y="2438400"/>
            <a:ext cx="2268600" cy="990600"/>
          </a:xfrm>
          <a:prstGeom prst="ellipse">
            <a:avLst/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38" scaled="0"/>
          </a:gradFill>
          <a:ln cap="flat" cmpd="sng" w="9525">
            <a:solidFill>
              <a:srgbClr val="45A9C4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05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Suppliers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Supplier services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Supplier </a:t>
            </a:r>
            <a:r>
              <a:rPr lang="en" sz="1200">
                <a:solidFill>
                  <a:schemeClr val="dk1"/>
                </a:solidFill>
              </a:rPr>
              <a:t>alternatives</a:t>
            </a:r>
          </a:p>
        </p:txBody>
      </p:sp>
      <p:sp>
        <p:nvSpPr>
          <p:cNvPr id="415" name="Shape 415"/>
          <p:cNvSpPr/>
          <p:nvPr/>
        </p:nvSpPr>
        <p:spPr>
          <a:xfrm>
            <a:off x="1117200" y="1138950"/>
            <a:ext cx="2322900" cy="990600"/>
          </a:xfrm>
          <a:prstGeom prst="ellipse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38" scaled="0"/>
          </a:gradFill>
          <a:ln cap="flat" cmpd="sng" w="9525">
            <a:solidFill>
              <a:srgbClr val="F5913F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05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Entrants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en"/>
              <a:t>Tech companies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en"/>
              <a:t>Fleets</a:t>
            </a:r>
          </a:p>
        </p:txBody>
      </p:sp>
      <p:sp>
        <p:nvSpPr>
          <p:cNvPr id="416" name="Shape 416"/>
          <p:cNvSpPr/>
          <p:nvPr/>
        </p:nvSpPr>
        <p:spPr>
          <a:xfrm>
            <a:off x="5448300" y="1123950"/>
            <a:ext cx="2070000" cy="876300"/>
          </a:xfrm>
          <a:prstGeom prst="ellipse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38" scaled="0"/>
          </a:gradFill>
          <a:ln cap="flat" cmpd="sng" w="9525">
            <a:solidFill>
              <a:srgbClr val="BD4B48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05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Buyers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Alternatives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Adoption</a:t>
            </a:r>
          </a:p>
        </p:txBody>
      </p:sp>
      <p:sp>
        <p:nvSpPr>
          <p:cNvPr id="417" name="Shape 417"/>
          <p:cNvSpPr/>
          <p:nvPr/>
        </p:nvSpPr>
        <p:spPr>
          <a:xfrm>
            <a:off x="6393425" y="2438400"/>
            <a:ext cx="2322900" cy="990600"/>
          </a:xfrm>
          <a:prstGeom prst="ellipse">
            <a:avLst/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38" scaled="0"/>
          </a:gradFill>
          <a:ln cap="flat" cmpd="sng" w="9525">
            <a:solidFill>
              <a:srgbClr val="97B853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05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Rivalry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New business models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Transition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7143750" y="780575"/>
            <a:ext cx="16935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Jianjie Gao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4076150" y="4244875"/>
            <a:ext cx="82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Low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1865400" y="2164500"/>
            <a:ext cx="82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High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7141625" y="3538050"/>
            <a:ext cx="82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Low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6070050" y="2082375"/>
            <a:ext cx="82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High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1119250" y="3494225"/>
            <a:ext cx="82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Medium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Outcomes and Conclusion</a:t>
            </a:r>
          </a:p>
        </p:txBody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725714" y="1227705"/>
            <a:ext cx="7717064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95 percent of the investment in the disruptive technologies come from the non automotive players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Traditional products will still account for the 60% of market value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By 2030, disruptive technologies will rise from 1% to 25%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6453775" y="899075"/>
            <a:ext cx="21048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Akshay Mulay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</a:p>
        </p:txBody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725714" y="1227705"/>
            <a:ext cx="7717064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Tech giants involvement in the automobile industry has increased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Investment in car tech startup has increased significantly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6453775" y="899075"/>
            <a:ext cx="21048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Akshay Mulay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834200" y="1051100"/>
            <a:ext cx="5568000" cy="3406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Title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Overview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Key Findings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Current situation of the technology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Potential Driving Factors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Impact of Disruptive Trends 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Potential Growth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Focus on new business model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Developing more granular market perspectives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Landscape model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Business Future significance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Analysis Tools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Outcomes and Conclusion</a:t>
            </a:r>
          </a:p>
        </p:txBody>
      </p:sp>
      <p:sp>
        <p:nvSpPr>
          <p:cNvPr id="267" name="Shape 267"/>
          <p:cNvSpPr txBox="1"/>
          <p:nvPr>
            <p:ph idx="3" type="body"/>
          </p:nvPr>
        </p:nvSpPr>
        <p:spPr>
          <a:xfrm>
            <a:off x="1401200" y="170204"/>
            <a:ext cx="5001000" cy="1236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Table of Content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628650" y="273846"/>
            <a:ext cx="7886700" cy="99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1-auto-tech-annual-funding-2016.jpg" id="446" name="Shape 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73850"/>
            <a:ext cx="7886700" cy="42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idx="12" type="sldNum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53" name="Shape 453"/>
          <p:cNvSpPr txBox="1"/>
          <p:nvPr>
            <p:ph type="title"/>
          </p:nvPr>
        </p:nvSpPr>
        <p:spPr>
          <a:xfrm>
            <a:off x="227012" y="2111828"/>
            <a:ext cx="8307387" cy="1458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idx="1" type="body"/>
          </p:nvPr>
        </p:nvSpPr>
        <p:spPr>
          <a:xfrm>
            <a:off x="123813" y="2119990"/>
            <a:ext cx="3828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 760-B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Strategy</a:t>
            </a:r>
          </a:p>
        </p:txBody>
      </p:sp>
      <p:sp>
        <p:nvSpPr>
          <p:cNvPr id="459" name="Shape 459"/>
          <p:cNvSpPr txBox="1"/>
          <p:nvPr>
            <p:ph idx="2" type="body"/>
          </p:nvPr>
        </p:nvSpPr>
        <p:spPr>
          <a:xfrm>
            <a:off x="150813" y="1064279"/>
            <a:ext cx="8842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GAUGING THE DISRUPTIVE POWER OF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ROBO-TAXIS IN AUTONOMOUS DRIVING</a:t>
            </a:r>
          </a:p>
        </p:txBody>
      </p:sp>
      <p:sp>
        <p:nvSpPr>
          <p:cNvPr id="460" name="Shape 460"/>
          <p:cNvSpPr txBox="1"/>
          <p:nvPr>
            <p:ph idx="3" type="body"/>
          </p:nvPr>
        </p:nvSpPr>
        <p:spPr>
          <a:xfrm>
            <a:off x="115264" y="2847726"/>
            <a:ext cx="3845100" cy="11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Akshay Mulay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Xiting Wang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Wenpei Wang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Balaji Katakam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Swapnil Panchal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Jiancheng Zhao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Jianjie Gao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" type="body"/>
          </p:nvPr>
        </p:nvSpPr>
        <p:spPr>
          <a:xfrm>
            <a:off x="98875" y="1017025"/>
            <a:ext cx="5568000" cy="3406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Title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Overview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Key Findings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Current situation of the technology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Business Strategy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Framework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Exploring mobility as a service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Steps by time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Business Future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Analysis Tools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Outcomes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"/>
              <a:t>Conclusion</a:t>
            </a:r>
          </a:p>
        </p:txBody>
      </p:sp>
      <p:sp>
        <p:nvSpPr>
          <p:cNvPr id="466" name="Shape 466"/>
          <p:cNvSpPr txBox="1"/>
          <p:nvPr>
            <p:ph idx="3" type="body"/>
          </p:nvPr>
        </p:nvSpPr>
        <p:spPr>
          <a:xfrm>
            <a:off x="1401200" y="170204"/>
            <a:ext cx="5001000" cy="1236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Table of Content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type="title"/>
          </p:nvPr>
        </p:nvSpPr>
        <p:spPr>
          <a:xfrm>
            <a:off x="628650" y="273846"/>
            <a:ext cx="7886700" cy="99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GAUGING THE DISRUPTIVE POWER OF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ROBO-TAXIS IN AUTONOMOUS DRIVING</a:t>
            </a:r>
          </a:p>
        </p:txBody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By Aditya Ambadipudi, Kersten Heineke, Philipp Kampshoff, and Emily Shao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Copyright © 2017 McKinsey &amp; Company</a:t>
            </a:r>
          </a:p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buSzPct val="100000"/>
              <a:buFont typeface="Arial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https://www.mckinsey.com/industries/automotive-and-assembly/our-insights/gauging-the-disruptive-power-of-robo-taxis-in-autonomous-driving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idx="1" type="body"/>
          </p:nvPr>
        </p:nvSpPr>
        <p:spPr>
          <a:xfrm>
            <a:off x="667657" y="1282013"/>
            <a:ext cx="8250918" cy="3288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/>
              <a:t>Focus will be on earning profits from per mile or per trip</a:t>
            </a: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/>
              <a:t>Complete autonomous taxis or vehicles to evolve by 2030 in 3 different versions</a:t>
            </a: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/>
              <a:t>Will challenge both incumbents and new entrants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b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  <p:sp>
        <p:nvSpPr>
          <p:cNvPr id="478" name="Shape 478"/>
          <p:cNvSpPr txBox="1"/>
          <p:nvPr>
            <p:ph idx="12" type="sldNum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479" name="Shape 479"/>
          <p:cNvSpPr txBox="1"/>
          <p:nvPr>
            <p:ph type="title"/>
          </p:nvPr>
        </p:nvSpPr>
        <p:spPr>
          <a:xfrm>
            <a:off x="227013" y="313765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Findings</a:t>
            </a:r>
            <a:br>
              <a:rPr b="0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  <p:sp>
        <p:nvSpPr>
          <p:cNvPr id="480" name="Shape 480"/>
          <p:cNvSpPr txBox="1"/>
          <p:nvPr/>
        </p:nvSpPr>
        <p:spPr>
          <a:xfrm>
            <a:off x="6181950" y="892100"/>
            <a:ext cx="24603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Akshay Mulay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Self-driving cars have been picking up and dropping off Uber riders on the streets of Pittsburgh for the last 3 months. We’re now excited to bring self-driving cars to Uber’s hometown of San Francisco. Ready to take a ride in a Self-Driving Uber?  Learn more: https://newsroom.uber.com/san-francisco-your-self-driving-uber-is-arriving-now/  Uber rider resources: Learn more about riding with Uber: https://www.uber.com/ride/  Sign up to ride with Uber: https://get.uber.com/" id="485" name="Shape 485" title="Self-Driving Uber in San Francisco">
            <a:hlinkClick r:id="rId3"/>
          </p:cNvPr>
          <p:cNvSpPr/>
          <p:nvPr/>
        </p:nvSpPr>
        <p:spPr>
          <a:xfrm>
            <a:off x="0" y="0"/>
            <a:ext cx="9039450" cy="5015075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 situation of the technology</a:t>
            </a:r>
          </a:p>
        </p:txBody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713464" y="1193130"/>
            <a:ext cx="7717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457200" marR="0" rtl="0" algn="l">
              <a:spcBef>
                <a:spcPts val="0"/>
              </a:spcBef>
              <a:buFont typeface="Arial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Shared-mobility</a:t>
            </a:r>
          </a:p>
          <a:p>
            <a:pPr indent="457200" lvl="0" marL="0" marR="0" rtl="0" algn="l"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Low cost compare to private-ownership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			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Arial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Autonomous driving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	Remain in development stage</a:t>
            </a: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e.g.Robo-taxi-increasing automotive safety, have more mobility option, reducing the need for parking space	 	 	 		</a:t>
            </a:r>
          </a:p>
          <a:p>
            <a:pPr indent="19367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			</a:t>
            </a:r>
          </a:p>
          <a:p>
            <a:pPr indent="19367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				</a:t>
            </a:r>
          </a:p>
          <a:p>
            <a:pPr indent="19367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					</a:t>
            </a:r>
          </a:p>
          <a:p>
            <a:pPr indent="19367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19367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				</a:t>
            </a:r>
          </a:p>
          <a:p>
            <a:pPr indent="19367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			</a:t>
            </a:r>
          </a:p>
          <a:p>
            <a:pPr indent="19367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indent="19367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			</a:t>
            </a:r>
          </a:p>
          <a:p>
            <a:pPr indent="19367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6272550" y="1045425"/>
            <a:ext cx="20283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Xiting Wang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idx="12" type="sldNum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499" name="Shape 499"/>
          <p:cNvSpPr txBox="1"/>
          <p:nvPr/>
        </p:nvSpPr>
        <p:spPr>
          <a:xfrm>
            <a:off x="557725" y="476343"/>
            <a:ext cx="7385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" sz="2400" u="none" cap="none" strike="noStrike">
                <a:solidFill>
                  <a:schemeClr val="dk1"/>
                </a:solidFill>
              </a:rPr>
              <a:t>Business </a:t>
            </a:r>
            <a:r>
              <a:rPr b="1" lang="en" sz="2400">
                <a:solidFill>
                  <a:schemeClr val="dk1"/>
                </a:solidFill>
              </a:rPr>
              <a:t>Strategy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6239150" y="151075"/>
            <a:ext cx="20283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Xiting Wang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501400" y="1417800"/>
            <a:ext cx="74982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Cross-industry convergence ：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Work closely with local governments 			</a:t>
            </a:r>
          </a:p>
          <a:p>
            <a:pPr indent="228600"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    -Establish ground rules</a:t>
            </a:r>
          </a:p>
          <a:p>
            <a:pPr indent="228600"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    -Available access high speed data      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Focus on the Robo-taxi value chain					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Raises new safety and security concerns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				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			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		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		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	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</a:p>
        </p:txBody>
      </p:sp>
      <p:pic>
        <p:nvPicPr>
          <p:cNvPr descr="“Robo-taxi”的图片搜索结果" id="502" name="Shape 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175" y="1417800"/>
            <a:ext cx="3848924" cy="20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Shape 5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8249" y="363667"/>
            <a:ext cx="5059411" cy="43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/>
        </p:nvSpPr>
        <p:spPr>
          <a:xfrm>
            <a:off x="6823150" y="885125"/>
            <a:ext cx="17424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Balaji Katakam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628650" y="273846"/>
            <a:ext cx="7886700" cy="99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THE AUTOMOTIVE REVOLUTION IS SPEEDING UP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By Kersten Heineke, Timo Möller, Asutosh Padhi, and Andreas Tschiesner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Copyright © 2017 McKinsey &amp; Company</a:t>
            </a:r>
          </a:p>
          <a:p>
            <a:pPr indent="-342900" lvl="0" marL="457200" rtl="0">
              <a:lnSpc>
                <a:spcPct val="115000"/>
              </a:lnSpc>
              <a:spcBef>
                <a:spcPts val="1000"/>
              </a:spcBef>
              <a:buSzPct val="100000"/>
              <a:buFont typeface="Arial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https://www.mckinsey.com/industries/automotive-and-assembly/our-insights/the-automotive-revolution-is-speeding-up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idx="1" type="body"/>
          </p:nvPr>
        </p:nvSpPr>
        <p:spPr>
          <a:xfrm>
            <a:off x="90600" y="285725"/>
            <a:ext cx="8397000" cy="466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The framework determines the following: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Where the AV operates.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Arial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 Understanding where fleets can operate AVs (for example, on highways or local roads) helps frame the limits of the technology. 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Arial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Likewise, the availability of specific infrastructure, such as the high-speed communications networks (for instance, fifth generation, or 5G) needed for successful over-the-air (OTA) software updates, will help fleets achieve total reliability in each operating environment.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What the vehicle will transport.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Arial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People or parcels? 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Arial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Crystallizing an informed understanding of what the vehicle will transport can help businesses determine the best go-to-market strategies. 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Arial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Based on customer differences, robo-taxis could conceivably transport passengers or goods, or both. </a:t>
            </a:r>
          </a:p>
          <a:p>
            <a:pPr indent="-317500" lvl="0" marL="457200">
              <a:spcBef>
                <a:spcPts val="0"/>
              </a:spcBef>
              <a:buSzPct val="100000"/>
              <a:buFont typeface="Arial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This raises vehicle-design questions as fleets attempt to achieve maximum utilization levels, for example, transporting people during the day and goods at night in the same vehicle.</a:t>
            </a:r>
          </a:p>
        </p:txBody>
      </p:sp>
      <p:sp>
        <p:nvSpPr>
          <p:cNvPr id="515" name="Shape 515"/>
          <p:cNvSpPr txBox="1"/>
          <p:nvPr/>
        </p:nvSpPr>
        <p:spPr>
          <a:xfrm>
            <a:off x="6342250" y="480875"/>
            <a:ext cx="17424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Balaji Katakam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Shape 5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3400" y="721700"/>
            <a:ext cx="5096099" cy="39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 txBox="1"/>
          <p:nvPr/>
        </p:nvSpPr>
        <p:spPr>
          <a:xfrm>
            <a:off x="6828500" y="361275"/>
            <a:ext cx="1416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Wenpei Wang</a:t>
            </a:r>
          </a:p>
        </p:txBody>
      </p:sp>
      <p:sp>
        <p:nvSpPr>
          <p:cNvPr id="523" name="Shape 523"/>
          <p:cNvSpPr txBox="1"/>
          <p:nvPr>
            <p:ph type="title"/>
          </p:nvPr>
        </p:nvSpPr>
        <p:spPr>
          <a:xfrm>
            <a:off x="388425" y="118398"/>
            <a:ext cx="6062100" cy="60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Exploring mobility as a service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type="title"/>
          </p:nvPr>
        </p:nvSpPr>
        <p:spPr>
          <a:xfrm>
            <a:off x="466150" y="238524"/>
            <a:ext cx="5779500" cy="64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/>
              <a:t>Exploring mobility as a service</a:t>
            </a:r>
          </a:p>
        </p:txBody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28650" y="1121944"/>
            <a:ext cx="7886700" cy="326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Different profit model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Improving </a:t>
            </a:r>
            <a:r>
              <a:rPr lang="en" sz="2400"/>
              <a:t>profitability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Controlling the key technologies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Change the public-transportation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Lower cost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Enhancing driving safety</a:t>
            </a:r>
          </a:p>
        </p:txBody>
      </p:sp>
      <p:sp>
        <p:nvSpPr>
          <p:cNvPr id="530" name="Shape 530"/>
          <p:cNvSpPr txBox="1"/>
          <p:nvPr/>
        </p:nvSpPr>
        <p:spPr>
          <a:xfrm>
            <a:off x="6718400" y="411025"/>
            <a:ext cx="18888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Wenpei Wang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Shape 5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125" y="147375"/>
            <a:ext cx="4716975" cy="46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 txBox="1"/>
          <p:nvPr/>
        </p:nvSpPr>
        <p:spPr>
          <a:xfrm>
            <a:off x="7011325" y="1024525"/>
            <a:ext cx="19725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Jiancheng Zhao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4822800" y="1586350"/>
            <a:ext cx="4321200" cy="3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                             200 billion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Basic self-driving in normal environment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                          3300 billion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</a:t>
            </a:r>
            <a:r>
              <a:rPr lang="en"/>
              <a:t>dvanced self-driving in complex environment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                              1400 billion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Impeccable self-driving with extra service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628650" y="273846"/>
            <a:ext cx="7886700" cy="99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Steps by time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7011325" y="1024525"/>
            <a:ext cx="19725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Jiancheng Zhao</a:t>
            </a:r>
          </a:p>
        </p:txBody>
      </p:sp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25" y="1479726"/>
            <a:ext cx="2808522" cy="2106397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Shape 546"/>
          <p:cNvSpPr txBox="1"/>
          <p:nvPr/>
        </p:nvSpPr>
        <p:spPr>
          <a:xfrm>
            <a:off x="628650" y="3797800"/>
            <a:ext cx="2808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/>
              <a:t>2020-2022</a:t>
            </a:r>
          </a:p>
        </p:txBody>
      </p:sp>
      <p:pic>
        <p:nvPicPr>
          <p:cNvPr id="547" name="Shape 5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725" y="1508000"/>
            <a:ext cx="2730874" cy="20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Shape 548"/>
          <p:cNvSpPr txBox="1"/>
          <p:nvPr/>
        </p:nvSpPr>
        <p:spPr>
          <a:xfrm>
            <a:off x="6421075" y="3740725"/>
            <a:ext cx="2808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By 2030</a:t>
            </a:r>
          </a:p>
        </p:txBody>
      </p:sp>
      <p:pic>
        <p:nvPicPr>
          <p:cNvPr id="549" name="Shape 5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3650" y="1479725"/>
            <a:ext cx="2764675" cy="20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Shape 550"/>
          <p:cNvSpPr txBox="1"/>
          <p:nvPr/>
        </p:nvSpPr>
        <p:spPr>
          <a:xfrm>
            <a:off x="3321675" y="3797800"/>
            <a:ext cx="2808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/>
              <a:t>2025-2027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type="title"/>
          </p:nvPr>
        </p:nvSpPr>
        <p:spPr>
          <a:xfrm>
            <a:off x="628650" y="273848"/>
            <a:ext cx="78867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Future</a:t>
            </a:r>
          </a:p>
        </p:txBody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28650" y="994975"/>
            <a:ext cx="80166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Cross-industry convergence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 successful robo-taxi ecosystem depend on the convergence of a wide variety of players</a:t>
            </a:r>
          </a:p>
          <a:p>
            <a:pPr lvl="1" rtl="0">
              <a:spcBef>
                <a:spcPts val="0"/>
              </a:spcBef>
              <a:spcAft>
                <a:spcPts val="1000"/>
              </a:spcAft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High-speed data access for transmitting smart traffic lights’ status;creation of new charging areas </a:t>
            </a:r>
          </a:p>
          <a:p>
            <a:pPr lvl="1" rtl="0">
              <a:spcBef>
                <a:spcPts val="0"/>
              </a:spcBef>
              <a:spcAft>
                <a:spcPts val="1000"/>
              </a:spcAft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Vehicle-to-infrastructure integration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Evolving plays require evolving players: who integrates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6881800" y="632575"/>
            <a:ext cx="17634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Jianjie Gao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/>
          <p:nvPr>
            <p:ph idx="12" type="sldNum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1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565" name="Shape 565"/>
          <p:cNvSpPr txBox="1"/>
          <p:nvPr>
            <p:ph type="title"/>
          </p:nvPr>
        </p:nvSpPr>
        <p:spPr>
          <a:xfrm>
            <a:off x="227013" y="313765"/>
            <a:ext cx="7303340" cy="401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SWOT Analysis</a:t>
            </a:r>
          </a:p>
        </p:txBody>
      </p:sp>
      <p:sp>
        <p:nvSpPr>
          <p:cNvPr id="566" name="Shape 566"/>
          <p:cNvSpPr/>
          <p:nvPr/>
        </p:nvSpPr>
        <p:spPr>
          <a:xfrm>
            <a:off x="4186517" y="2433250"/>
            <a:ext cx="23756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67" name="Shape 567"/>
          <p:cNvSpPr/>
          <p:nvPr/>
        </p:nvSpPr>
        <p:spPr>
          <a:xfrm>
            <a:off x="4186517" y="2433250"/>
            <a:ext cx="23756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568" name="Shape 568"/>
          <p:cNvSpPr/>
          <p:nvPr/>
        </p:nvSpPr>
        <p:spPr>
          <a:xfrm>
            <a:off x="539050" y="888500"/>
            <a:ext cx="3814500" cy="1544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Strengths</a:t>
            </a:r>
          </a:p>
          <a:p>
            <a:pPr indent="-196850" lvl="0" marL="2857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Char char="•"/>
            </a:pPr>
            <a:r>
              <a:rPr lang="en">
                <a:solidFill>
                  <a:schemeClr val="dk1"/>
                </a:solidFill>
              </a:rPr>
              <a:t>Autonomous driving</a:t>
            </a:r>
          </a:p>
          <a:p>
            <a:pPr indent="-196850" lvl="0" marL="2857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Char char="•"/>
            </a:pPr>
            <a:r>
              <a:rPr lang="en">
                <a:solidFill>
                  <a:schemeClr val="dk1"/>
                </a:solidFill>
              </a:rPr>
              <a:t>Vehicle connectivity</a:t>
            </a:r>
          </a:p>
          <a:p>
            <a:pPr indent="-196850" lvl="0" marL="2857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Char char="•"/>
            </a:pPr>
            <a:r>
              <a:rPr lang="en">
                <a:solidFill>
                  <a:schemeClr val="dk1"/>
                </a:solidFill>
              </a:rPr>
              <a:t>Powertrain electrification</a:t>
            </a:r>
          </a:p>
          <a:p>
            <a:pPr indent="-196850" lvl="0" marL="2857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Char char="•"/>
            </a:pPr>
            <a:r>
              <a:rPr lang="en">
                <a:solidFill>
                  <a:schemeClr val="dk1"/>
                </a:solidFill>
              </a:rPr>
              <a:t>Shared mobility</a:t>
            </a:r>
          </a:p>
          <a:p>
            <a:pPr indent="-196850" lvl="0" marL="2857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Char char="•"/>
            </a:pPr>
            <a:r>
              <a:rPr lang="en">
                <a:solidFill>
                  <a:schemeClr val="dk1"/>
                </a:solidFill>
              </a:rPr>
              <a:t>Lower cost</a:t>
            </a:r>
          </a:p>
        </p:txBody>
      </p:sp>
      <p:sp>
        <p:nvSpPr>
          <p:cNvPr id="569" name="Shape 569"/>
          <p:cNvSpPr/>
          <p:nvPr/>
        </p:nvSpPr>
        <p:spPr>
          <a:xfrm>
            <a:off x="4685550" y="888500"/>
            <a:ext cx="3814500" cy="1544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Weakness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/>
              <a:t>Needs to accumulate mileage for various circumstances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/>
              <a:t>Hard for automakers to change role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/>
              <a:t>Ecosystem: </a:t>
            </a:r>
            <a:r>
              <a:rPr lang="en">
                <a:solidFill>
                  <a:schemeClr val="dk1"/>
                </a:solidFill>
              </a:rPr>
              <a:t>technology, regulation, customers, business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>
                <a:solidFill>
                  <a:schemeClr val="dk1"/>
                </a:solidFill>
              </a:rPr>
              <a:t>Time inconvenience</a:t>
            </a:r>
          </a:p>
        </p:txBody>
      </p:sp>
      <p:sp>
        <p:nvSpPr>
          <p:cNvPr id="570" name="Shape 570"/>
          <p:cNvSpPr/>
          <p:nvPr/>
        </p:nvSpPr>
        <p:spPr>
          <a:xfrm>
            <a:off x="539050" y="2710250"/>
            <a:ext cx="3814500" cy="1544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Opportunities</a:t>
            </a:r>
          </a:p>
          <a:p>
            <a:pPr indent="-285750" lvl="0" marL="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>
                <a:solidFill>
                  <a:schemeClr val="dk1"/>
                </a:solidFill>
              </a:rPr>
              <a:t>Reduce TCO to public-transport levels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>
                <a:solidFill>
                  <a:schemeClr val="dk1"/>
                </a:solidFill>
              </a:rPr>
              <a:t>Treating mobility as a service</a:t>
            </a: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/>
              <a:t>R</a:t>
            </a:r>
            <a:r>
              <a:rPr lang="en"/>
              <a:t>apidly changing environment</a:t>
            </a:r>
          </a:p>
        </p:txBody>
      </p:sp>
      <p:sp>
        <p:nvSpPr>
          <p:cNvPr id="571" name="Shape 571"/>
          <p:cNvSpPr/>
          <p:nvPr/>
        </p:nvSpPr>
        <p:spPr>
          <a:xfrm>
            <a:off x="4685550" y="2710250"/>
            <a:ext cx="3814500" cy="1544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AFEA4"/>
              </a:gs>
              <a:gs pos="35000">
                <a:srgbClr val="E3FEBF"/>
              </a:gs>
              <a:gs pos="100000">
                <a:srgbClr val="F4FEE6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Threats</a:t>
            </a:r>
          </a:p>
          <a:p>
            <a:pPr indent="-285750" lvl="0" marL="285750" rtl="0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>
                <a:solidFill>
                  <a:schemeClr val="dk1"/>
                </a:solidFill>
              </a:rPr>
              <a:t>Geofenced - regulation limits</a:t>
            </a:r>
          </a:p>
          <a:p>
            <a:pPr indent="-285750" lvl="0" marL="285750" rtl="0">
              <a:spcBef>
                <a:spcPts val="0"/>
              </a:spcBef>
              <a:buClr>
                <a:schemeClr val="dk1"/>
              </a:buClr>
              <a:buFont typeface="Arial"/>
              <a:buChar char="•"/>
            </a:pPr>
            <a:r>
              <a:rPr lang="en">
                <a:solidFill>
                  <a:schemeClr val="dk1"/>
                </a:solidFill>
              </a:rPr>
              <a:t>Safety and security concerns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Fast respond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Robust cybersecurity measures</a:t>
            </a:r>
          </a:p>
        </p:txBody>
      </p:sp>
      <p:sp>
        <p:nvSpPr>
          <p:cNvPr id="572" name="Shape 572"/>
          <p:cNvSpPr txBox="1"/>
          <p:nvPr/>
        </p:nvSpPr>
        <p:spPr>
          <a:xfrm>
            <a:off x="7049625" y="333525"/>
            <a:ext cx="11109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Jianjie Gao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idx="12" type="sldNum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1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579" name="Shape 579"/>
          <p:cNvSpPr txBox="1"/>
          <p:nvPr>
            <p:ph type="title"/>
          </p:nvPr>
        </p:nvSpPr>
        <p:spPr>
          <a:xfrm>
            <a:off x="301688" y="230065"/>
            <a:ext cx="730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Porter’s competitive forces</a:t>
            </a:r>
          </a:p>
          <a:p>
            <a:pPr indent="-3429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i="1" lang="en" sz="1800"/>
              <a:t>General view with automaker specific</a:t>
            </a:r>
          </a:p>
        </p:txBody>
      </p:sp>
      <p:sp>
        <p:nvSpPr>
          <p:cNvPr id="580" name="Shape 580"/>
          <p:cNvSpPr/>
          <p:nvPr/>
        </p:nvSpPr>
        <p:spPr>
          <a:xfrm>
            <a:off x="3454400" y="2228850"/>
            <a:ext cx="2070000" cy="876300"/>
          </a:xfrm>
          <a:prstGeom prst="ellipse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ORGANIZATION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sp>
        <p:nvSpPr>
          <p:cNvPr id="581" name="Shape 581"/>
          <p:cNvSpPr/>
          <p:nvPr/>
        </p:nvSpPr>
        <p:spPr>
          <a:xfrm>
            <a:off x="3454400" y="3543300"/>
            <a:ext cx="2070000" cy="876300"/>
          </a:xfrm>
          <a:prstGeom prst="ellipse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5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5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05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05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Substitutes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Private cars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Public transportation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sp>
        <p:nvSpPr>
          <p:cNvPr id="582" name="Shape 582"/>
          <p:cNvSpPr/>
          <p:nvPr/>
        </p:nvSpPr>
        <p:spPr>
          <a:xfrm>
            <a:off x="596900" y="2507625"/>
            <a:ext cx="2070000" cy="1035600"/>
          </a:xfrm>
          <a:prstGeom prst="ellipse">
            <a:avLst/>
          </a:prstGeom>
          <a:gradFill>
            <a:gsLst>
              <a:gs pos="0">
                <a:srgbClr val="9BE9FF"/>
              </a:gs>
              <a:gs pos="35000">
                <a:srgbClr val="B8F1FF"/>
              </a:gs>
              <a:gs pos="100000">
                <a:srgbClr val="E2FBFF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05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Suppliers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Automakers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Tech Suppliers</a:t>
            </a:r>
          </a:p>
        </p:txBody>
      </p:sp>
      <p:sp>
        <p:nvSpPr>
          <p:cNvPr id="583" name="Shape 583"/>
          <p:cNvSpPr/>
          <p:nvPr/>
        </p:nvSpPr>
        <p:spPr>
          <a:xfrm>
            <a:off x="1613000" y="1137475"/>
            <a:ext cx="2070000" cy="1179600"/>
          </a:xfrm>
          <a:prstGeom prst="ellipse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05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Entrants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en"/>
              <a:t>Tech accumulation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en"/>
              <a:t>Infrastructure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4" name="Shape 584"/>
          <p:cNvSpPr/>
          <p:nvPr/>
        </p:nvSpPr>
        <p:spPr>
          <a:xfrm>
            <a:off x="5448300" y="1352550"/>
            <a:ext cx="2070000" cy="876300"/>
          </a:xfrm>
          <a:prstGeom prst="ellipse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05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Buyers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Adoption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585" name="Shape 585"/>
          <p:cNvSpPr/>
          <p:nvPr/>
        </p:nvSpPr>
        <p:spPr>
          <a:xfrm>
            <a:off x="6483350" y="2507700"/>
            <a:ext cx="2070000" cy="1035600"/>
          </a:xfrm>
          <a:prstGeom prst="ellipse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05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Rivalry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Integration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Transformation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7029875" y="631950"/>
            <a:ext cx="17634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Jianjie Gao</a:t>
            </a:r>
          </a:p>
        </p:txBody>
      </p:sp>
      <p:sp>
        <p:nvSpPr>
          <p:cNvPr id="587" name="Shape 587"/>
          <p:cNvSpPr txBox="1"/>
          <p:nvPr/>
        </p:nvSpPr>
        <p:spPr>
          <a:xfrm>
            <a:off x="1218650" y="3543300"/>
            <a:ext cx="82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Low</a:t>
            </a:r>
          </a:p>
        </p:txBody>
      </p:sp>
      <p:sp>
        <p:nvSpPr>
          <p:cNvPr id="588" name="Shape 588"/>
          <p:cNvSpPr txBox="1"/>
          <p:nvPr/>
        </p:nvSpPr>
        <p:spPr>
          <a:xfrm>
            <a:off x="2234750" y="2228850"/>
            <a:ext cx="82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Medium</a:t>
            </a:r>
          </a:p>
        </p:txBody>
      </p:sp>
      <p:sp>
        <p:nvSpPr>
          <p:cNvPr id="589" name="Shape 589"/>
          <p:cNvSpPr txBox="1"/>
          <p:nvPr/>
        </p:nvSpPr>
        <p:spPr>
          <a:xfrm>
            <a:off x="7105100" y="3543300"/>
            <a:ext cx="82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Low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6070100" y="2228850"/>
            <a:ext cx="82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High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4158750" y="4389750"/>
            <a:ext cx="82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Medium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type="title"/>
          </p:nvPr>
        </p:nvSpPr>
        <p:spPr>
          <a:xfrm>
            <a:off x="628650" y="273848"/>
            <a:ext cx="78867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Outcomes</a:t>
            </a:r>
          </a:p>
        </p:txBody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725714" y="1227705"/>
            <a:ext cx="7717064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921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•"/>
            </a:pPr>
            <a:r>
              <a:rPr lang="en" sz="1600"/>
              <a:t>Transition to Robo-Taxi won’t be easy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2921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•"/>
            </a:pPr>
            <a:r>
              <a:rPr lang="en" sz="1600"/>
              <a:t>Profit pools and control points will change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2921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•"/>
            </a:pPr>
            <a:r>
              <a:rPr lang="en" sz="1600"/>
              <a:t>Software components system and vehicle level integration capabilities constitute profit pools and control points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2921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•"/>
            </a:pPr>
            <a:r>
              <a:rPr lang="en" sz="1600"/>
              <a:t>Traditional automotive industry can enter market providing single AV solution and thereby eliminate new start ups and technological sectors.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2921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•"/>
            </a:pPr>
            <a:r>
              <a:rPr lang="en" sz="1600"/>
              <a:t>This would impact risk &amp; cost of new technology.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2921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•"/>
            </a:pPr>
            <a:r>
              <a:rPr lang="en" sz="1600"/>
              <a:t>Generate different set of questions for consumers </a:t>
            </a:r>
          </a:p>
        </p:txBody>
      </p:sp>
      <p:sp>
        <p:nvSpPr>
          <p:cNvPr id="599" name="Shape 599"/>
          <p:cNvSpPr txBox="1"/>
          <p:nvPr/>
        </p:nvSpPr>
        <p:spPr>
          <a:xfrm>
            <a:off x="7039200" y="871200"/>
            <a:ext cx="17145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Swapnil Panchal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type="title"/>
          </p:nvPr>
        </p:nvSpPr>
        <p:spPr>
          <a:xfrm>
            <a:off x="628650" y="273848"/>
            <a:ext cx="7886700" cy="483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New Questions for Customers ?</a:t>
            </a:r>
          </a:p>
        </p:txBody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466800" y="569775"/>
            <a:ext cx="8210400" cy="1060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700"/>
              <a:t>Will car ownership make sense 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>
              <a:spcBef>
                <a:spcPts val="0"/>
              </a:spcBef>
              <a:buNone/>
            </a:pPr>
            <a:r>
              <a:rPr lang="en" sz="1700"/>
              <a:t>Trade car payments/insurance/</a:t>
            </a:r>
            <a:r>
              <a:rPr lang="en" sz="1700"/>
              <a:t>maintenance</a:t>
            </a:r>
            <a:r>
              <a:rPr lang="en" sz="1700"/>
              <a:t> with shared subscriptions 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>
              <a:spcBef>
                <a:spcPts val="0"/>
              </a:spcBef>
              <a:buNone/>
            </a:pPr>
            <a:r>
              <a:rPr lang="en" sz="1700"/>
              <a:t>Commoditization of cars ?</a:t>
            </a:r>
          </a:p>
          <a:p>
            <a:pPr indent="0" lvl="0" marL="152400"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 marL="15240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t/>
            </a:r>
            <a:endParaRPr sz="1700"/>
          </a:p>
        </p:txBody>
      </p:sp>
      <p:sp>
        <p:nvSpPr>
          <p:cNvPr id="606" name="Shape 606"/>
          <p:cNvSpPr txBox="1"/>
          <p:nvPr/>
        </p:nvSpPr>
        <p:spPr>
          <a:xfrm>
            <a:off x="628650" y="2164713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New Questions for Automakers 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7" name="Shape 607"/>
          <p:cNvSpPr txBox="1"/>
          <p:nvPr/>
        </p:nvSpPr>
        <p:spPr>
          <a:xfrm>
            <a:off x="628650" y="2871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Challenge to provide mobility as a service model !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will it look like 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long will traditional car buying activity will prevail 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 txBox="1"/>
          <p:nvPr/>
        </p:nvSpPr>
        <p:spPr>
          <a:xfrm>
            <a:off x="7088000" y="794525"/>
            <a:ext cx="1575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Swapnil Panchal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640900" y="88173"/>
            <a:ext cx="7886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92825" y="847100"/>
            <a:ext cx="8828100" cy="3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Technological advancements have changed human demands in automobiles and are going to change the way people use them.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Artificial intelligence &amp; Machine Learning is poised to become a base technology for every engineering department.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Customers talk more about systems and technologies embedded in cars than about horsepower.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6475025" y="88175"/>
            <a:ext cx="18120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Balaji Katakam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i="0" lang="en" sz="3000" u="none" cap="none" strike="noStrike">
                <a:solidFill>
                  <a:schemeClr val="dk1"/>
                </a:solidFill>
              </a:rPr>
              <a:t>Conclusion</a:t>
            </a:r>
          </a:p>
        </p:txBody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725714" y="1227705"/>
            <a:ext cx="7717064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048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•"/>
            </a:pPr>
            <a:r>
              <a:rPr lang="en" sz="1800"/>
              <a:t>Major Impact on Automotive Industry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048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•"/>
            </a:pPr>
            <a:r>
              <a:rPr lang="en" sz="1800"/>
              <a:t>Alternative to private car ownership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048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•"/>
            </a:pPr>
            <a:r>
              <a:rPr lang="en" sz="1800"/>
              <a:t>Mobility as a Service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048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•"/>
            </a:pPr>
            <a:r>
              <a:rPr lang="en" sz="1800"/>
              <a:t>Competition between New and Incumbent mobility industry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048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•"/>
            </a:pPr>
            <a:r>
              <a:rPr lang="en" sz="1800"/>
              <a:t>Seek profitable and sustainable growth in unfamiliar environment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7088000" y="794525"/>
            <a:ext cx="15750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Swapnil Panchal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>
            <p:ph idx="12" type="sldNum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1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623" name="Shape 623"/>
          <p:cNvSpPr txBox="1"/>
          <p:nvPr>
            <p:ph type="title"/>
          </p:nvPr>
        </p:nvSpPr>
        <p:spPr>
          <a:xfrm>
            <a:off x="227012" y="2111828"/>
            <a:ext cx="8307387" cy="1458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58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1" type="body"/>
          </p:nvPr>
        </p:nvSpPr>
        <p:spPr>
          <a:xfrm>
            <a:off x="153325" y="767338"/>
            <a:ext cx="8765400" cy="3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457200" marR="0" rtl="0" algn="l"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en"/>
              <a:t>The </a:t>
            </a:r>
            <a:r>
              <a:rPr lang="en"/>
              <a:t>industry has been talking about the four disruptive trends changing the rules in the mobility sector:</a:t>
            </a:r>
          </a:p>
          <a:p>
            <a:pPr indent="-228600" lvl="0" marL="457200" marR="0" rtl="0" algn="l">
              <a:spcBef>
                <a:spcPts val="1200"/>
              </a:spcBef>
              <a:spcAft>
                <a:spcPts val="0"/>
              </a:spcAft>
            </a:pPr>
            <a:r>
              <a:rPr lang="en"/>
              <a:t>Autonomous driving</a:t>
            </a:r>
          </a:p>
          <a:p>
            <a:pPr indent="-228600" lvl="0" marL="457200" marR="0" rtl="0" algn="l">
              <a:spcBef>
                <a:spcPts val="1200"/>
              </a:spcBef>
              <a:spcAft>
                <a:spcPts val="0"/>
              </a:spcAft>
            </a:pPr>
            <a:r>
              <a:rPr lang="en"/>
              <a:t>Shared mobility</a:t>
            </a:r>
          </a:p>
          <a:p>
            <a:pPr indent="-228600" lvl="0" marL="457200" marR="0" rtl="0" algn="l">
              <a:spcBef>
                <a:spcPts val="1200"/>
              </a:spcBef>
              <a:spcAft>
                <a:spcPts val="0"/>
              </a:spcAft>
            </a:pPr>
            <a:r>
              <a:rPr lang="en"/>
              <a:t>Connectivity</a:t>
            </a:r>
          </a:p>
          <a:p>
            <a:pPr indent="-228600" lvl="0" marL="457200" marR="0" rtl="0" algn="l">
              <a:spcBef>
                <a:spcPts val="1200"/>
              </a:spcBef>
              <a:spcAft>
                <a:spcPts val="0"/>
              </a:spcAft>
            </a:pPr>
            <a:r>
              <a:rPr lang="en"/>
              <a:t>Electrification.</a:t>
            </a:r>
          </a:p>
          <a:p>
            <a:pPr indent="-228600" lvl="0" marL="457200" rtl="0"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en"/>
              <a:t>The four disruptive, technology-driven industry trends are gaining significant momentum.</a:t>
            </a:r>
          </a:p>
          <a:p>
            <a:pPr indent="-228600" lvl="0" marL="457200" rtl="0"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en"/>
              <a:t>Scenarios with varying technology diffusion show differences in revenue potential.</a:t>
            </a:r>
          </a:p>
          <a:p>
            <a:pPr indent="-228600" lvl="0" marL="457200" rtl="0"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en"/>
              <a:t>The potential growth of disruptive technologies varies widely by 2030</a:t>
            </a:r>
          </a:p>
          <a:p>
            <a:pPr indent="-228600" lvl="0" marL="457200" rtl="0"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en"/>
              <a:t>The share of revenue from disruptive business models could increase from around 1% to about 25% by 2030.</a:t>
            </a:r>
          </a:p>
          <a:p>
            <a:pPr indent="-228600" lvl="0" marL="457200" rtl="0">
              <a:spcBef>
                <a:spcPts val="1200"/>
              </a:spcBef>
              <a:spcAft>
                <a:spcPts val="0"/>
              </a:spcAft>
              <a:buAutoNum type="arabicPeriod"/>
            </a:pPr>
            <a:r>
              <a:rPr lang="en"/>
              <a:t>These four disruptive trends can occupy a large share of the automobile market and their growth scope has been studied with respect to practical aspects.</a:t>
            </a:r>
          </a:p>
        </p:txBody>
      </p:sp>
      <p:sp>
        <p:nvSpPr>
          <p:cNvPr id="292" name="Shape 292"/>
          <p:cNvSpPr txBox="1"/>
          <p:nvPr>
            <p:ph idx="12" type="sldNum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93" name="Shape 293"/>
          <p:cNvSpPr txBox="1"/>
          <p:nvPr>
            <p:ph type="title"/>
          </p:nvPr>
        </p:nvSpPr>
        <p:spPr>
          <a:xfrm>
            <a:off x="233988" y="104690"/>
            <a:ext cx="7303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Findings</a:t>
            </a:r>
            <a:br>
              <a:rPr b="0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  <p:sp>
        <p:nvSpPr>
          <p:cNvPr id="294" name="Shape 294"/>
          <p:cNvSpPr txBox="1"/>
          <p:nvPr/>
        </p:nvSpPr>
        <p:spPr>
          <a:xfrm>
            <a:off x="6411950" y="155250"/>
            <a:ext cx="18120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Balaji Katakam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 situation of the technology</a:t>
            </a:r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725725" y="1227700"/>
            <a:ext cx="7716900" cy="3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Few Developments which illustrate advances:</a:t>
            </a:r>
          </a:p>
          <a:p>
            <a:pPr indent="-355600" lvl="0" marL="457200" marR="0" rtl="0" algn="l">
              <a:spcBef>
                <a:spcPts val="0"/>
              </a:spcBef>
              <a:buSzPct val="100000"/>
              <a:buFont typeface="Arial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Autonomous Driving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: 80% will share autonomous technology by 2020</a:t>
            </a:r>
          </a:p>
          <a:p>
            <a:pPr indent="-355600" lvl="0" marL="457200" marR="0" rtl="0" algn="l">
              <a:spcBef>
                <a:spcPts val="0"/>
              </a:spcBef>
              <a:buSzPct val="100000"/>
              <a:buFont typeface="Arial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Shared Mobility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: 1% increase to 80% increase once robo-taxis are available</a:t>
            </a:r>
          </a:p>
          <a:p>
            <a:pPr indent="-355600" lvl="0" marL="457200" marR="0" rtl="0" algn="l">
              <a:spcBef>
                <a:spcPts val="0"/>
              </a:spcBef>
              <a:buSzPct val="100000"/>
              <a:buFont typeface="Arial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Connectivity: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 100% Embedded Systems in upcoming vehicles</a:t>
            </a:r>
          </a:p>
          <a:p>
            <a:pPr indent="-355600" lvl="0" marL="457200" marR="0" rtl="0" algn="l">
              <a:spcBef>
                <a:spcPts val="0"/>
              </a:spcBef>
              <a:buSzPct val="100000"/>
              <a:buFont typeface="Arial"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Electrification: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 5% to 50% xEV (Electrified Vehicle Power terrain)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6823150" y="926950"/>
            <a:ext cx="18120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Swapnil Panchal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2" type="sldNum"/>
          </p:nvPr>
        </p:nvSpPr>
        <p:spPr>
          <a:xfrm>
            <a:off x="8546351" y="4845705"/>
            <a:ext cx="47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308" name="Shape 308"/>
          <p:cNvSpPr txBox="1"/>
          <p:nvPr/>
        </p:nvSpPr>
        <p:spPr>
          <a:xfrm>
            <a:off x="6826675" y="62625"/>
            <a:ext cx="1514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Swapnil Panchal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806400" y="452300"/>
            <a:ext cx="7531200" cy="4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Few Potential Driving Factors that will achieve Automotive Revolution: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n"/>
              <a:t>Battery Cost and Scale: To attain parity in cost of profitability and ownership between battery operated and internal combustion engine vehicles, the battery should cost 25-40% less than the current price.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lang="en"/>
              <a:t>Exploit shared mobility: The </a:t>
            </a:r>
            <a:r>
              <a:rPr lang="en"/>
              <a:t>addressable</a:t>
            </a:r>
            <a:r>
              <a:rPr lang="en"/>
              <a:t> market scope should be broadened, and it would eventually extract maximum potential from ‘shared mobility’. The cost of pooling should cost much lower than typical ride hailing offer.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By attaining similar prospects, distinct scenarios will unfold depending on discrete variables thereby;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Technological Focus Shift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Granular Market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Customers becoming significant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idx="12" type="sldNum"/>
          </p:nvPr>
        </p:nvSpPr>
        <p:spPr>
          <a:xfrm>
            <a:off x="8546351" y="4845705"/>
            <a:ext cx="47662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15" name="Shape 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62" y="647113"/>
            <a:ext cx="4139658" cy="407083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6433550" y="115700"/>
            <a:ext cx="1916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Xiting Wang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4360850" y="1180650"/>
            <a:ext cx="3989400" cy="27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Four disruptive trends, impact on the six potential </a:t>
            </a:r>
            <a:r>
              <a:rPr b="1" lang="en"/>
              <a:t>mobility</a:t>
            </a:r>
            <a:r>
              <a:rPr b="1" lang="en"/>
              <a:t> scenarios: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City-driven acceleration is the major task that the new technologies will involved in the future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All </a:t>
            </a:r>
            <a:r>
              <a:rPr lang="en"/>
              <a:t>industry seem to present a path of growth, but the</a:t>
            </a:r>
            <a:r>
              <a:rPr lang="en"/>
              <a:t> </a:t>
            </a:r>
            <a:r>
              <a:rPr lang="en"/>
              <a:t>variation</a:t>
            </a:r>
            <a:r>
              <a:rPr lang="en"/>
              <a:t> in revenue potential across the six </a:t>
            </a:r>
            <a:r>
              <a:rPr lang="en"/>
              <a:t>scenarios could have a huge different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	 	 	 							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ver Slides">
  <a:themeElements>
    <a:clrScheme name="Custom 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